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6"/>
  </p:notesMasterIdLst>
  <p:handoutMasterIdLst>
    <p:handoutMasterId r:id="rId17"/>
  </p:handoutMasterIdLst>
  <p:sldIdLst>
    <p:sldId id="261" r:id="rId2"/>
    <p:sldId id="363" r:id="rId3"/>
    <p:sldId id="379" r:id="rId4"/>
    <p:sldId id="380" r:id="rId5"/>
    <p:sldId id="375" r:id="rId6"/>
    <p:sldId id="381" r:id="rId7"/>
    <p:sldId id="384" r:id="rId8"/>
    <p:sldId id="388" r:id="rId9"/>
    <p:sldId id="389" r:id="rId10"/>
    <p:sldId id="390" r:id="rId11"/>
    <p:sldId id="385" r:id="rId12"/>
    <p:sldId id="387" r:id="rId13"/>
    <p:sldId id="374" r:id="rId14"/>
    <p:sldId id="386" r:id="rId15"/>
  </p:sldIdLst>
  <p:sldSz cx="9144000" cy="6858000" type="screen4x3"/>
  <p:notesSz cx="6781800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</p:showPr>
  <p:clrMru>
    <a:srgbClr val="FFFF99"/>
    <a:srgbClr val="66FF99"/>
    <a:srgbClr val="CCECFF"/>
    <a:srgbClr val="66FF33"/>
    <a:srgbClr val="CC00CC"/>
    <a:srgbClr val="996633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06" autoAdjust="0"/>
    <p:restoredTop sz="90401" autoAdjust="0"/>
  </p:normalViewPr>
  <p:slideViewPr>
    <p:cSldViewPr snapToGrid="0">
      <p:cViewPr>
        <p:scale>
          <a:sx n="100" d="100"/>
          <a:sy n="100" d="100"/>
        </p:scale>
        <p:origin x="-738" y="16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91" tIns="46295" rIns="92591" bIns="46295" numCol="1" anchor="t" anchorCtr="0" compatLnSpc="1">
            <a:prstTxWarp prst="textNoShape">
              <a:avLst/>
            </a:prstTxWarp>
          </a:bodyPr>
          <a:lstStyle>
            <a:lvl1pPr algn="l" defTabSz="926080" eaLnBrk="1" hangingPunct="1">
              <a:defRPr sz="1200">
                <a:solidFill>
                  <a:schemeClr val="folHlink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400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91" tIns="46295" rIns="92591" bIns="46295" numCol="1" anchor="t" anchorCtr="0" compatLnSpc="1">
            <a:prstTxWarp prst="textNoShape">
              <a:avLst/>
            </a:prstTxWarp>
          </a:bodyPr>
          <a:lstStyle>
            <a:lvl1pPr algn="r" defTabSz="926080" eaLnBrk="1" hangingPunct="1">
              <a:defRPr sz="1200">
                <a:solidFill>
                  <a:schemeClr val="folHlink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00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91" tIns="46295" rIns="92591" bIns="46295" numCol="1" anchor="b" anchorCtr="0" compatLnSpc="1">
            <a:prstTxWarp prst="textNoShape">
              <a:avLst/>
            </a:prstTxWarp>
          </a:bodyPr>
          <a:lstStyle>
            <a:lvl1pPr algn="l" defTabSz="926080" eaLnBrk="1" hangingPunct="1">
              <a:defRPr sz="1200">
                <a:solidFill>
                  <a:schemeClr val="folHlink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9750"/>
            <a:ext cx="29400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91" tIns="46295" rIns="92591" bIns="46295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solidFill>
                  <a:schemeClr val="folHlink"/>
                </a:solidFill>
                <a:latin typeface="Arial" charset="0"/>
              </a:defRPr>
            </a:lvl1pPr>
          </a:lstStyle>
          <a:p>
            <a:fld id="{EE48ACA2-7ADD-4C49-8E0D-7007C7A1697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91" tIns="46295" rIns="92591" bIns="46295" numCol="1" anchor="t" anchorCtr="0" compatLnSpc="1">
            <a:prstTxWarp prst="textNoShape">
              <a:avLst/>
            </a:prstTxWarp>
          </a:bodyPr>
          <a:lstStyle>
            <a:lvl1pPr algn="l" defTabSz="926080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400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91" tIns="46295" rIns="92591" bIns="46295" numCol="1" anchor="t" anchorCtr="0" compatLnSpc="1">
            <a:prstTxWarp prst="textNoShape">
              <a:avLst/>
            </a:prstTxWarp>
          </a:bodyPr>
          <a:lstStyle>
            <a:lvl1pPr algn="r" defTabSz="926080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0963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72050" cy="44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91" tIns="46295" rIns="92591" bIns="462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00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91" tIns="46295" rIns="92591" bIns="46295" numCol="1" anchor="b" anchorCtr="0" compatLnSpc="1">
            <a:prstTxWarp prst="textNoShape">
              <a:avLst/>
            </a:prstTxWarp>
          </a:bodyPr>
          <a:lstStyle>
            <a:lvl1pPr algn="l" defTabSz="926080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9750"/>
            <a:ext cx="29400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91" tIns="46295" rIns="92591" bIns="46295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/>
            </a:lvl1pPr>
          </a:lstStyle>
          <a:p>
            <a:fld id="{B6257F80-1DD1-486E-B055-ED9E502060B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defRPr/>
              </a:pPr>
              <a:endParaRPr lang="ru-RU" altLang="ru-RU" sz="2400" smtClean="0"/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l" eaLnBrk="1" hangingPunct="1">
                  <a:defRPr/>
                </a:pPr>
                <a:endParaRPr lang="ru-RU" altLang="ru-RU" sz="2400" smtClean="0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l" eaLnBrk="1" hangingPunct="1">
                  <a:defRPr/>
                </a:pPr>
                <a:endParaRPr lang="ru-RU" altLang="ru-RU" sz="2400" smtClean="0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l" eaLnBrk="1" hangingPunct="1">
                  <a:defRPr/>
                </a:pPr>
                <a:endParaRPr lang="ru-RU" altLang="ru-RU" sz="2400" smtClean="0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l" eaLnBrk="1" hangingPunct="1">
                  <a:defRPr/>
                </a:pPr>
                <a:endParaRPr lang="ru-RU" altLang="ru-RU" sz="2400" smtClean="0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l" eaLnBrk="1" hangingPunct="1">
                  <a:defRPr/>
                </a:pPr>
                <a:endParaRPr lang="ru-RU" altLang="ru-RU" sz="2400" smtClean="0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l" eaLnBrk="1" hangingPunct="1">
                  <a:defRPr/>
                </a:pPr>
                <a:endParaRPr lang="ru-RU" altLang="ru-RU" sz="2400" smtClean="0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l" eaLnBrk="1" hangingPunct="1">
                  <a:defRPr/>
                </a:pPr>
                <a:endParaRPr lang="ru-RU" altLang="ru-RU" sz="2400" smtClean="0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l" eaLnBrk="1" hangingPunct="1">
                  <a:defRPr/>
                </a:pPr>
                <a:endParaRPr lang="ru-RU" altLang="ru-RU" sz="2400" smtClean="0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l" eaLnBrk="1" hangingPunct="1">
                  <a:defRPr/>
                </a:pPr>
                <a:endParaRPr lang="ru-RU" altLang="ru-RU" sz="2400" smtClean="0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ctr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l" eaLnBrk="1" hangingPunct="1">
                  <a:defRPr/>
                </a:pPr>
                <a:endParaRPr lang="ru-RU" altLang="ru-RU" sz="2400" smtClean="0"/>
              </a:p>
            </p:txBody>
          </p:sp>
        </p:grpSp>
      </p:grpSp>
      <p:sp>
        <p:nvSpPr>
          <p:cNvPr id="14030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4030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8AA58-1BBB-4C1C-ABAF-A901199E869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77FB30-8B0A-42E6-A844-A932FCDA998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CBB1D-B62D-4C6E-8BD2-E2146987DFE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DFC4AD-1634-4ABA-9D54-D9F683D599C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90A39E-7631-4C50-A150-9CD64ABE983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168B2-66A0-46D1-9ED2-3CE9A6D8DC9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A656A2-E7D0-4964-AF23-583B078E6B2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97F52E-8143-4914-AD51-D00BED37478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DF29A1-9F54-4E7E-ACF9-4DD0FEC8FF4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4A9BB6-324C-4402-8110-C26B9F19F9C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9F270E-5713-4FE2-9931-855BB65E202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4777B054-4EAA-4FB0-B82B-EBB15F655F65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/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defRPr/>
              </a:pPr>
              <a:endParaRPr lang="ru-RU" altLang="ru-RU" sz="2400" smtClean="0"/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defRPr/>
              </a:pPr>
              <a:endParaRPr lang="ru-RU" altLang="ru-RU" sz="1800" smtClean="0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defRPr/>
              </a:pPr>
              <a:endParaRPr lang="ru-RU" altLang="ru-RU" sz="1800" smtClean="0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defRPr/>
              </a:pPr>
              <a:endParaRPr lang="ru-RU" altLang="ru-RU" sz="1800" smtClean="0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defRPr/>
              </a:pPr>
              <a:endParaRPr lang="ru-RU" altLang="ru-RU" sz="1800" smtClean="0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defRPr/>
              </a:pPr>
              <a:endParaRPr lang="ru-RU" altLang="ru-RU" sz="2400" smtClean="0"/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defRPr/>
              </a:pPr>
              <a:endParaRPr lang="ru-RU" altLang="ru-RU" sz="1800" smtClean="0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defRPr/>
              </a:pPr>
              <a:endParaRPr lang="ru-RU" altLang="ru-RU" sz="1800" smtClean="0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3928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0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kswell.com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1.wmf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19.png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22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21.wmf"/><Relationship Id="rId4" Type="http://schemas.openxmlformats.org/officeDocument/2006/relationships/image" Target="../media/image20.png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33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32.wmf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40.wmf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3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5930900"/>
            <a:ext cx="8686800" cy="876300"/>
          </a:xfrm>
        </p:spPr>
        <p:txBody>
          <a:bodyPr/>
          <a:lstStyle/>
          <a:p>
            <a:pPr algn="ctr" eaLnBrk="1" hangingPunct="1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SzPct val="65000"/>
              <a:defRPr/>
            </a:pPr>
            <a:r>
              <a:rPr lang="ru-RU" sz="17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Национальный научный центр </a:t>
            </a:r>
            <a:r>
              <a:rPr lang="en-US" sz="17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sz="17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 pitchFamily="18" charset="0"/>
              </a:rPr>
              <a:t>“</a:t>
            </a:r>
            <a:r>
              <a:rPr lang="ru-RU" sz="17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Харьковский физико-технический институт</a:t>
            </a:r>
            <a:r>
              <a:rPr lang="en-US" sz="17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 pitchFamily="18" charset="0"/>
              </a:rPr>
              <a:t>”</a:t>
            </a:r>
            <a:endParaRPr lang="en-US" sz="17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ctr" eaLnBrk="1" hangingPunct="1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SzPct val="65000"/>
              <a:defRPr/>
            </a:pPr>
            <a:r>
              <a:rPr lang="ru-RU" sz="17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Научно-технический комплекс </a:t>
            </a:r>
            <a:r>
              <a:rPr lang="en-US" sz="17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 pitchFamily="18" charset="0"/>
              </a:rPr>
              <a:t>“</a:t>
            </a:r>
            <a:r>
              <a:rPr lang="ru-RU" sz="17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Ядерный топливный цикл</a:t>
            </a:r>
            <a:r>
              <a:rPr lang="en-US" sz="17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cs typeface="Times New Roman" pitchFamily="18" charset="0"/>
              </a:rPr>
              <a:t>”</a:t>
            </a:r>
            <a:r>
              <a:rPr lang="ru-RU" sz="17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endParaRPr lang="ru-RU" sz="17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SzPct val="65000"/>
              <a:defRPr/>
            </a:pPr>
            <a:r>
              <a:rPr lang="ru-RU" sz="17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Центр проектирования активных зон</a:t>
            </a:r>
            <a:r>
              <a:rPr lang="ru-RU" sz="17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  <a:r>
              <a:rPr lang="ru-RU" sz="1700" dirty="0" smtClean="0">
                <a:solidFill>
                  <a:schemeClr val="hlink"/>
                </a:solidFill>
              </a:rPr>
              <a:t> </a:t>
            </a:r>
            <a:r>
              <a:rPr lang="en-US" sz="17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61108, </a:t>
            </a:r>
            <a:r>
              <a:rPr lang="ru-RU" sz="17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Харьков</a:t>
            </a:r>
            <a:r>
              <a:rPr lang="en-US" sz="17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, </a:t>
            </a:r>
            <a:r>
              <a:rPr lang="ru-RU" sz="17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Украина</a:t>
            </a:r>
          </a:p>
        </p:txBody>
      </p:sp>
      <p:pic>
        <p:nvPicPr>
          <p:cNvPr id="5123" name="Picture 4" descr="par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3630613" y="3471863"/>
            <a:ext cx="499427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30000"/>
              </a:lnSpc>
              <a:spcBef>
                <a:spcPct val="50000"/>
              </a:spcBef>
            </a:pPr>
            <a:r>
              <a:rPr lang="ru-RU" altLang="ru-RU" sz="1800">
                <a:solidFill>
                  <a:schemeClr val="bg1"/>
                </a:solidFill>
              </a:rPr>
              <a:t>ЛЕЛЕКО Ю.Я., ГАНН В.В.</a:t>
            </a:r>
          </a:p>
        </p:txBody>
      </p:sp>
      <p:sp>
        <p:nvSpPr>
          <p:cNvPr id="5125" name="Rectangle 10"/>
          <p:cNvSpPr>
            <a:spLocks noChangeArrowheads="1"/>
          </p:cNvSpPr>
          <p:nvPr/>
        </p:nvSpPr>
        <p:spPr bwMode="auto">
          <a:xfrm>
            <a:off x="1828800" y="228600"/>
            <a:ext cx="5410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1" hangingPunct="1"/>
            <a:endParaRPr lang="ru-RU" altLang="ru-RU" sz="1600" b="1" i="1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5126" name="Text Box 11"/>
          <p:cNvSpPr txBox="1">
            <a:spLocks noChangeArrowheads="1"/>
          </p:cNvSpPr>
          <p:nvPr/>
        </p:nvSpPr>
        <p:spPr bwMode="auto">
          <a:xfrm>
            <a:off x="5078413" y="4613275"/>
            <a:ext cx="39655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ru-RU" sz="1800" i="1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e-mail: </a:t>
            </a:r>
            <a:r>
              <a:rPr lang="en-US" altLang="ru-RU" sz="1800" i="1">
                <a:solidFill>
                  <a:schemeClr val="hlink"/>
                </a:solidFill>
                <a:latin typeface="Arial" charset="0"/>
                <a:cs typeface="Times New Roman" pitchFamily="18" charset="0"/>
                <a:hlinkClick r:id="rId3"/>
              </a:rPr>
              <a:t>makswell.com@gmail.com</a:t>
            </a:r>
            <a:endParaRPr lang="en-US" altLang="ru-RU" sz="1800" i="1">
              <a:solidFill>
                <a:schemeClr val="hlink"/>
              </a:solidFill>
              <a:latin typeface="Arial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altLang="ru-RU" sz="1800" i="1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    </a:t>
            </a:r>
            <a:r>
              <a:rPr lang="en-US" altLang="ru-RU" sz="1800" i="1" u="sng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gann</a:t>
            </a:r>
            <a:r>
              <a:rPr lang="ru-RU" altLang="ru-RU" sz="1800" i="1" u="sng">
                <a:solidFill>
                  <a:schemeClr val="hlink"/>
                </a:solidFill>
                <a:latin typeface="Arial" charset="0"/>
                <a:cs typeface="Times New Roman" pitchFamily="18" charset="0"/>
              </a:rPr>
              <a:t>@kipt.kharkov.ua</a:t>
            </a:r>
            <a:r>
              <a:rPr lang="ru-RU" altLang="ru-RU" sz="1800">
                <a:latin typeface="Arial" charset="0"/>
                <a:cs typeface="Arial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</a:pPr>
            <a:endParaRPr lang="en-US" altLang="ru-RU" sz="1800" i="1">
              <a:solidFill>
                <a:schemeClr val="hlink"/>
              </a:solidFill>
              <a:latin typeface="Arial" charset="0"/>
              <a:cs typeface="Times New Roman" pitchFamily="18" charset="0"/>
            </a:endParaRPr>
          </a:p>
        </p:txBody>
      </p:sp>
      <p:pic>
        <p:nvPicPr>
          <p:cNvPr id="5127" name="Picture 13" descr="Su19b28CW42a"/>
          <p:cNvPicPr>
            <a:picLocks noChangeAspect="1" noChangeArrowheads="1"/>
          </p:cNvPicPr>
          <p:nvPr/>
        </p:nvPicPr>
        <p:blipFill>
          <a:blip r:embed="rId4" cstate="print">
            <a:lum bright="-94000" contrast="96000"/>
          </a:blip>
          <a:srcRect/>
          <a:stretch>
            <a:fillRect/>
          </a:stretch>
        </p:blipFill>
        <p:spPr bwMode="auto">
          <a:xfrm>
            <a:off x="7543800" y="11113"/>
            <a:ext cx="1633538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8" name="Rectangle 14"/>
          <p:cNvSpPr>
            <a:spLocks noChangeArrowheads="1"/>
          </p:cNvSpPr>
          <p:nvPr/>
        </p:nvSpPr>
        <p:spPr bwMode="auto">
          <a:xfrm>
            <a:off x="0" y="3352800"/>
            <a:ext cx="495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r" eaLnBrk="1" hangingPunct="1"/>
            <a:endParaRPr lang="ru-RU" altLang="ru-RU" sz="2400" b="1">
              <a:solidFill>
                <a:schemeClr val="folHlink"/>
              </a:solidFill>
              <a:cs typeface="Times New Roman" pitchFamily="18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1295400" y="190500"/>
            <a:ext cx="632777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Х</a:t>
            </a:r>
            <a:r>
              <a:rPr 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</a:t>
            </a:r>
            <a:r>
              <a:rPr lang="ru-RU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МЕЖДУНАРОДНАЯ НАУЧНО-ТЕХНИЧЕСКАЯ КОНФЕРЕНЦИЯ</a:t>
            </a:r>
          </a:p>
          <a:p>
            <a:pPr algn="ctr" eaLnBrk="1" hangingPunct="1">
              <a:defRPr/>
            </a:pPr>
            <a:r>
              <a:rPr lang="ru-RU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МОЛОДЫХ УЧЕНЫХ И СПЕЦИАЛИСТОВ</a:t>
            </a:r>
          </a:p>
          <a:p>
            <a:pPr algn="ctr" eaLnBrk="1" hangingPunct="1">
              <a:defRPr/>
            </a:pPr>
            <a:r>
              <a:rPr lang="ru-RU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«ПРОБЛЕМЫ СОВРЕМЕННОЙ ЯДЕРНОЙ ЭНЕРГЕТИКИ» </a:t>
            </a:r>
            <a:br>
              <a:rPr lang="ru-RU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(Харьков, ХНУ им. В. Н. </a:t>
            </a:r>
            <a:r>
              <a:rPr lang="ru-RU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Каразина</a:t>
            </a:r>
            <a:r>
              <a:rPr lang="ru-RU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, </a:t>
            </a:r>
            <a:r>
              <a:rPr lang="ru-RU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</a:t>
            </a:r>
            <a:r>
              <a:rPr 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</a:t>
            </a:r>
            <a:r>
              <a:rPr lang="ru-RU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-1</a:t>
            </a:r>
            <a:r>
              <a:rPr 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5</a:t>
            </a:r>
            <a:r>
              <a:rPr lang="ru-RU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ноября </a:t>
            </a:r>
            <a:r>
              <a:rPr lang="ru-RU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2019 </a:t>
            </a:r>
            <a:r>
              <a:rPr lang="ru-RU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г. )</a:t>
            </a:r>
          </a:p>
        </p:txBody>
      </p:sp>
      <p:sp>
        <p:nvSpPr>
          <p:cNvPr id="5130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159125" y="2019300"/>
            <a:ext cx="5756275" cy="1223963"/>
          </a:xfrm>
        </p:spPr>
        <p:txBody>
          <a:bodyPr/>
          <a:lstStyle/>
          <a:p>
            <a:pPr algn="ctr" eaLnBrk="1" hangingPunct="1"/>
            <a:r>
              <a:rPr lang="ru-RU" altLang="ru-RU" sz="1800" b="1" smtClean="0">
                <a:latin typeface="Times New Roman" pitchFamily="18" charset="0"/>
              </a:rPr>
              <a:t>КРИТИЧЕСКИЕ РАЗМЕРЫ СТОЯЧИХ ВОЛН ЯДЕРНОГО ГОРЕНИЯ</a:t>
            </a:r>
            <a:endParaRPr lang="en-US" altLang="ru-RU" sz="18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altLang="ru-RU" sz="2200" b="1" kern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8</a:t>
            </a:r>
            <a:r>
              <a:rPr lang="en-US" altLang="ru-RU" sz="2200" b="1" kern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. </a:t>
            </a:r>
            <a:r>
              <a:rPr lang="ru-RU" altLang="ru-RU" sz="2200" b="1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Компьютерное моделирование цилиндрического реактора на стоячей</a:t>
            </a:r>
            <a:r>
              <a:rPr lang="en-US" altLang="ru-RU" sz="2200" b="1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ru-RU" altLang="ru-RU" sz="2200" b="1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волне </a:t>
            </a:r>
            <a:r>
              <a:rPr lang="ru-RU" altLang="ru-RU" sz="2200" b="1" kern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горения</a:t>
            </a:r>
            <a:endParaRPr lang="ru-RU" dirty="0"/>
          </a:p>
        </p:txBody>
      </p:sp>
      <p:pic>
        <p:nvPicPr>
          <p:cNvPr id="15363" name="Picture 2" descr="Cp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413" y="1363663"/>
            <a:ext cx="3090862" cy="24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3" descr="Cpu&amp;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11675" y="1363663"/>
            <a:ext cx="3149600" cy="244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4" descr="Flu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806825"/>
            <a:ext cx="392430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Прямоугольник 3"/>
          <p:cNvSpPr>
            <a:spLocks noChangeArrowheads="1"/>
          </p:cNvSpPr>
          <p:nvPr/>
        </p:nvSpPr>
        <p:spPr bwMode="auto">
          <a:xfrm>
            <a:off x="685800" y="3498850"/>
            <a:ext cx="24622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 i="1">
                <a:cs typeface="Times New Roman" pitchFamily="18" charset="0"/>
              </a:rPr>
              <a:t>Профиль концентрации плутония</a:t>
            </a:r>
            <a:r>
              <a:rPr lang="ru-RU" altLang="ru-RU">
                <a:cs typeface="Times New Roman" pitchFamily="18" charset="0"/>
              </a:rPr>
              <a:t>.</a:t>
            </a:r>
            <a:endParaRPr lang="ru-RU" altLang="ru-RU"/>
          </a:p>
        </p:txBody>
      </p:sp>
      <p:sp>
        <p:nvSpPr>
          <p:cNvPr id="15367" name="Прямоугольник 4"/>
          <p:cNvSpPr>
            <a:spLocks noChangeArrowheads="1"/>
          </p:cNvSpPr>
          <p:nvPr/>
        </p:nvSpPr>
        <p:spPr bwMode="auto">
          <a:xfrm>
            <a:off x="4584700" y="3498850"/>
            <a:ext cx="29511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 i="1">
                <a:cs typeface="Times New Roman" pitchFamily="18" charset="0"/>
              </a:rPr>
              <a:t>Профили концентраций урана и плутония</a:t>
            </a:r>
            <a:endParaRPr lang="ru-RU" altLang="ru-RU" sz="1200" i="1"/>
          </a:p>
        </p:txBody>
      </p:sp>
      <p:sp>
        <p:nvSpPr>
          <p:cNvPr id="15368" name="Прямоугольник 5"/>
          <p:cNvSpPr>
            <a:spLocks noChangeArrowheads="1"/>
          </p:cNvSpPr>
          <p:nvPr/>
        </p:nvSpPr>
        <p:spPr bwMode="auto">
          <a:xfrm>
            <a:off x="685800" y="6370638"/>
            <a:ext cx="297338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 i="1">
                <a:cs typeface="Times New Roman" pitchFamily="18" charset="0"/>
              </a:rPr>
              <a:t>Профиль плотности нейтронного потока</a:t>
            </a:r>
            <a:endParaRPr lang="ru-RU" altLang="ru-RU" sz="1200" i="1"/>
          </a:p>
        </p:txBody>
      </p:sp>
      <p:sp>
        <p:nvSpPr>
          <p:cNvPr id="15369" name="Прямоугольник 8"/>
          <p:cNvSpPr>
            <a:spLocks noChangeArrowheads="1"/>
          </p:cNvSpPr>
          <p:nvPr/>
        </p:nvSpPr>
        <p:spPr bwMode="auto">
          <a:xfrm>
            <a:off x="4114800" y="3929063"/>
            <a:ext cx="457200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>
                <a:cs typeface="Times New Roman" pitchFamily="18" charset="0"/>
              </a:rPr>
              <a:t>- На верхних рисунках показаны профили концентраций </a:t>
            </a:r>
            <a:r>
              <a:rPr lang="ru-RU" altLang="ru-RU" baseline="30000">
                <a:cs typeface="Times New Roman" pitchFamily="18" charset="0"/>
              </a:rPr>
              <a:t>239</a:t>
            </a:r>
            <a:r>
              <a:rPr lang="ru-RU" altLang="ru-RU">
                <a:cs typeface="Times New Roman" pitchFamily="18" charset="0"/>
              </a:rPr>
              <a:t>Pu  и  </a:t>
            </a:r>
            <a:r>
              <a:rPr lang="ru-RU" altLang="ru-RU" baseline="30000">
                <a:cs typeface="Times New Roman" pitchFamily="18" charset="0"/>
              </a:rPr>
              <a:t>238</a:t>
            </a:r>
            <a:r>
              <a:rPr lang="ru-RU" altLang="ru-RU">
                <a:cs typeface="Times New Roman" pitchFamily="18" charset="0"/>
              </a:rPr>
              <a:t>U в стоячей волне. Из рисунков следует, что обеднённый уран выгорает в реакторе на 60 %, а выгруженное топливо ещё содержит 6 % невыгоревшего изотопа </a:t>
            </a:r>
            <a:r>
              <a:rPr lang="ru-RU" altLang="ru-RU" baseline="30000">
                <a:cs typeface="Times New Roman" pitchFamily="18" charset="0"/>
              </a:rPr>
              <a:t>239</a:t>
            </a:r>
            <a:r>
              <a:rPr lang="ru-RU" altLang="ru-RU">
                <a:cs typeface="Times New Roman" pitchFamily="18" charset="0"/>
              </a:rPr>
              <a:t>Pu.</a:t>
            </a:r>
            <a:endParaRPr lang="ru-RU" altLang="ru-RU"/>
          </a:p>
        </p:txBody>
      </p:sp>
      <p:sp>
        <p:nvSpPr>
          <p:cNvPr id="15370" name="Прямоугольник 9"/>
          <p:cNvSpPr>
            <a:spLocks noChangeArrowheads="1"/>
          </p:cNvSpPr>
          <p:nvPr/>
        </p:nvSpPr>
        <p:spPr bwMode="auto">
          <a:xfrm>
            <a:off x="4114800" y="5221288"/>
            <a:ext cx="4572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>
                <a:cs typeface="Times New Roman" pitchFamily="18" charset="0"/>
              </a:rPr>
              <a:t>- Рассмотрена активная зона, содержащая конструкционные материалы и теплоноситель. Стоячая волна горения в такой зоне сохраняет необходимый запас критичности.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431800" y="652463"/>
            <a:ext cx="8407400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ru-RU" altLang="ru-RU" sz="2200" b="1" dirty="0" smtClean="0">
                <a:solidFill>
                  <a:schemeClr val="tx2"/>
                </a:solidFill>
              </a:rPr>
              <a:t>9</a:t>
            </a:r>
            <a:r>
              <a:rPr lang="en-US" altLang="ru-RU" sz="2200" b="1" dirty="0" smtClean="0">
                <a:solidFill>
                  <a:schemeClr val="tx2"/>
                </a:solidFill>
              </a:rPr>
              <a:t>. </a:t>
            </a:r>
            <a:r>
              <a:rPr lang="ru-RU" altLang="ru-RU" sz="2200" b="1" dirty="0">
                <a:solidFill>
                  <a:schemeClr val="tx2"/>
                </a:solidFill>
              </a:rPr>
              <a:t>Компьютерное моделирование сферического реактора на стоячей</a:t>
            </a:r>
            <a:r>
              <a:rPr lang="en-US" altLang="ru-RU" sz="2200" b="1" dirty="0">
                <a:solidFill>
                  <a:schemeClr val="tx2"/>
                </a:solidFill>
              </a:rPr>
              <a:t> </a:t>
            </a:r>
            <a:r>
              <a:rPr lang="ru-RU" altLang="ru-RU" sz="2200" b="1" dirty="0">
                <a:solidFill>
                  <a:schemeClr val="tx2"/>
                </a:solidFill>
              </a:rPr>
              <a:t>волне горения</a:t>
            </a:r>
            <a:endParaRPr lang="ru-RU" altLang="ru-RU" sz="2200" b="1" dirty="0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3624263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407670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3776663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4347" name="Rectangle 12"/>
          <p:cNvSpPr>
            <a:spLocks noChangeArrowheads="1"/>
          </p:cNvSpPr>
          <p:nvPr/>
        </p:nvSpPr>
        <p:spPr bwMode="auto">
          <a:xfrm>
            <a:off x="405765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4186238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374808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407670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445293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4443413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4353" name="Rectangle 18"/>
          <p:cNvSpPr>
            <a:spLocks noChangeArrowheads="1"/>
          </p:cNvSpPr>
          <p:nvPr/>
        </p:nvSpPr>
        <p:spPr bwMode="auto">
          <a:xfrm>
            <a:off x="447675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4354" name="Rectangle 19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4355" name="Rectangle 20"/>
          <p:cNvSpPr>
            <a:spLocks noChangeArrowheads="1"/>
          </p:cNvSpPr>
          <p:nvPr/>
        </p:nvSpPr>
        <p:spPr bwMode="auto">
          <a:xfrm>
            <a:off x="-361950" y="2147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4356" name="Rectangle 21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4357" name="Rectangle 23"/>
          <p:cNvSpPr>
            <a:spLocks noChangeArrowheads="1"/>
          </p:cNvSpPr>
          <p:nvPr/>
        </p:nvSpPr>
        <p:spPr bwMode="auto">
          <a:xfrm>
            <a:off x="3871913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4358" name="Rectangle 2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4359" name="Rectangle 2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4360" name="Rectangle 37"/>
          <p:cNvSpPr>
            <a:spLocks noChangeArrowheads="1"/>
          </p:cNvSpPr>
          <p:nvPr/>
        </p:nvSpPr>
        <p:spPr bwMode="auto">
          <a:xfrm>
            <a:off x="5843588" y="257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4361" name="Прямоугольник 1"/>
          <p:cNvSpPr>
            <a:spLocks noChangeArrowheads="1"/>
          </p:cNvSpPr>
          <p:nvPr/>
        </p:nvSpPr>
        <p:spPr bwMode="auto">
          <a:xfrm>
            <a:off x="23813" y="1420813"/>
            <a:ext cx="9174162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altLang="ru-RU">
                <a:cs typeface="Times New Roman" pitchFamily="18" charset="0"/>
              </a:rPr>
              <a:t>Компьютерная модель </a:t>
            </a:r>
            <a:r>
              <a:rPr lang="en-US" altLang="ru-RU">
                <a:cs typeface="Times New Roman" pitchFamily="18" charset="0"/>
              </a:rPr>
              <a:t>TWR/S</a:t>
            </a:r>
            <a:r>
              <a:rPr lang="ru-RU" altLang="ru-RU">
                <a:cs typeface="Times New Roman" pitchFamily="18" charset="0"/>
              </a:rPr>
              <a:t>WR представляет собой сферу, радиусом – 2 м, заполненный топливом на основе двуокиси урана.</a:t>
            </a:r>
          </a:p>
          <a:p>
            <a:pPr marL="285750" indent="-285750">
              <a:buFont typeface="Arial" charset="0"/>
              <a:buChar char="•"/>
            </a:pPr>
            <a:r>
              <a:rPr lang="ru-RU" altLang="ru-RU"/>
              <a:t>В режиме бегущей волны </a:t>
            </a:r>
            <a:r>
              <a:rPr lang="en-US" altLang="ru-RU"/>
              <a:t>(TWR)</a:t>
            </a:r>
            <a:r>
              <a:rPr lang="ru-RU" altLang="ru-RU"/>
              <a:t>,</a:t>
            </a:r>
            <a:r>
              <a:rPr lang="en-US" altLang="ru-RU"/>
              <a:t> </a:t>
            </a:r>
            <a:r>
              <a:rPr lang="ru-RU" altLang="ru-RU"/>
              <a:t>когда концентрация  239Pu  в  238U становится достаточно высокой благодаря его наработке по схеме 239U + n = 239U </a:t>
            </a:r>
            <a:r>
              <a:rPr lang="ru-RU" altLang="ru-RU">
                <a:latin typeface="Arial" charset="0"/>
                <a:sym typeface="Wingdings" pitchFamily="2" charset="2"/>
              </a:rPr>
              <a:t></a:t>
            </a:r>
            <a:r>
              <a:rPr lang="ru-RU" altLang="ru-RU">
                <a:latin typeface="Arial" charset="0"/>
              </a:rPr>
              <a:t> </a:t>
            </a:r>
            <a:r>
              <a:rPr lang="ru-RU" altLang="ru-RU"/>
              <a:t> 239Np </a:t>
            </a:r>
            <a:r>
              <a:rPr lang="ru-RU" altLang="ru-RU">
                <a:latin typeface="Arial" charset="0"/>
                <a:sym typeface="Wingdings" pitchFamily="2" charset="2"/>
              </a:rPr>
              <a:t></a:t>
            </a:r>
            <a:r>
              <a:rPr lang="ru-RU" altLang="ru-RU">
                <a:latin typeface="Arial" charset="0"/>
              </a:rPr>
              <a:t> </a:t>
            </a:r>
            <a:r>
              <a:rPr lang="ru-RU" altLang="ru-RU"/>
              <a:t> 239Pu, тогда возникает сферическая волна горения, она отрывается от запальной области и продолжает движение к краям активной зоны и продолжает движение к краям активной зоны в течение 150 лет.</a:t>
            </a:r>
          </a:p>
          <a:p>
            <a:pPr marL="285750" indent="-285750">
              <a:buFont typeface="Arial" charset="0"/>
              <a:buChar char="•"/>
            </a:pPr>
            <a:r>
              <a:rPr lang="ru-RU" altLang="ru-RU"/>
              <a:t>В наших модельных расчётах скорость волны горения составляла </a:t>
            </a:r>
            <a:r>
              <a:rPr lang="en-US" altLang="ru-RU"/>
              <a:t>~</a:t>
            </a:r>
            <a:r>
              <a:rPr lang="ru-RU" altLang="ru-RU"/>
              <a:t>0.5 см/год при мощности 240 МВт.</a:t>
            </a:r>
          </a:p>
          <a:p>
            <a:pPr marL="285750" indent="-285750">
              <a:buFont typeface="Arial" charset="0"/>
              <a:buChar char="•"/>
            </a:pPr>
            <a:r>
              <a:rPr lang="ru-RU" altLang="ru-RU"/>
              <a:t>В режиме стоячей волны </a:t>
            </a:r>
            <a:r>
              <a:rPr lang="en-US" altLang="ru-RU"/>
              <a:t>(SWR)</a:t>
            </a:r>
            <a:r>
              <a:rPr lang="ru-RU" altLang="ru-RU"/>
              <a:t> форма волны определяется значением непрерывного параметра </a:t>
            </a:r>
            <a:r>
              <a:rPr lang="el-GR" altLang="ru-RU">
                <a:cs typeface="Times New Roman" pitchFamily="18" charset="0"/>
              </a:rPr>
              <a:t>φ</a:t>
            </a:r>
            <a:r>
              <a:rPr lang="en-US" altLang="ru-RU" baseline="-25000">
                <a:cs typeface="Times New Roman" pitchFamily="18" charset="0"/>
              </a:rPr>
              <a:t>max</a:t>
            </a:r>
            <a:r>
              <a:rPr lang="ru-RU" altLang="ru-RU">
                <a:cs typeface="Times New Roman" pitchFamily="18" charset="0"/>
              </a:rPr>
              <a:t>.</a:t>
            </a:r>
          </a:p>
          <a:p>
            <a:pPr marL="285750" indent="-285750">
              <a:buFont typeface="Arial" charset="0"/>
              <a:buChar char="•"/>
            </a:pPr>
            <a:r>
              <a:rPr lang="ru-RU" altLang="ru-RU">
                <a:cs typeface="Times New Roman" pitchFamily="18" charset="0"/>
              </a:rPr>
              <a:t>В процессе горения</a:t>
            </a:r>
            <a:r>
              <a:rPr lang="ru-RU" altLang="ru-RU"/>
              <a:t> этот профиль остается неизменным. Реактор состоял из 29 слоёв в каждом из которых моделировались ядерные реакции на </a:t>
            </a:r>
            <a:r>
              <a:rPr lang="en-US" altLang="ru-RU"/>
              <a:t>~</a:t>
            </a:r>
            <a:r>
              <a:rPr lang="ru-RU" altLang="ru-RU"/>
              <a:t> 200-ах изотопах.</a:t>
            </a:r>
          </a:p>
        </p:txBody>
      </p:sp>
      <p:sp>
        <p:nvSpPr>
          <p:cNvPr id="14362" name="Прямоугольник 2"/>
          <p:cNvSpPr>
            <a:spLocks noChangeArrowheads="1"/>
          </p:cNvSpPr>
          <p:nvPr/>
        </p:nvSpPr>
        <p:spPr bwMode="auto">
          <a:xfrm>
            <a:off x="1336675" y="6584950"/>
            <a:ext cx="28495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altLang="ru-RU" sz="1000" i="1">
                <a:cs typeface="Times New Roman" pitchFamily="18" charset="0"/>
              </a:rPr>
              <a:t>Профиль волн</a:t>
            </a:r>
            <a:r>
              <a:rPr lang="ru-RU" altLang="ru-RU" sz="1000" i="1">
                <a:cs typeface="Times New Roman" pitchFamily="18" charset="0"/>
              </a:rPr>
              <a:t>ы </a:t>
            </a:r>
            <a:r>
              <a:rPr lang="en-US" altLang="ru-RU" sz="1000" i="1">
                <a:cs typeface="Times New Roman" pitchFamily="18" charset="0"/>
              </a:rPr>
              <a:t>TWR </a:t>
            </a:r>
            <a:r>
              <a:rPr lang="ru-RU" altLang="ru-RU" sz="1000" i="1">
                <a:cs typeface="Times New Roman" pitchFamily="18" charset="0"/>
              </a:rPr>
              <a:t>в установившемся режиме</a:t>
            </a:r>
            <a:endParaRPr lang="ru-RU" altLang="ru-RU" sz="1000"/>
          </a:p>
        </p:txBody>
      </p:sp>
      <p:sp>
        <p:nvSpPr>
          <p:cNvPr id="14363" name="Прямоугольник 5"/>
          <p:cNvSpPr>
            <a:spLocks noChangeArrowheads="1"/>
          </p:cNvSpPr>
          <p:nvPr/>
        </p:nvSpPr>
        <p:spPr bwMode="auto">
          <a:xfrm>
            <a:off x="5175250" y="6459538"/>
            <a:ext cx="3173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altLang="ru-RU" sz="1000" i="1">
                <a:cs typeface="Times New Roman" pitchFamily="18" charset="0"/>
              </a:rPr>
              <a:t>Профили стоячих</a:t>
            </a:r>
            <a:r>
              <a:rPr lang="ru-RU" altLang="ru-RU" sz="1000" i="1">
                <a:cs typeface="Times New Roman" pitchFamily="18" charset="0"/>
              </a:rPr>
              <a:t> волн при различных начальных условиях</a:t>
            </a:r>
            <a:endParaRPr lang="ru-RU" altLang="ru-RU" sz="1000"/>
          </a:p>
        </p:txBody>
      </p:sp>
      <p:pic>
        <p:nvPicPr>
          <p:cNvPr id="14364" name="Рисунок 28"/>
          <p:cNvPicPr>
            <a:picLocks noChangeAspect="1" noChangeArrowheads="1"/>
          </p:cNvPicPr>
          <p:nvPr/>
        </p:nvPicPr>
        <p:blipFill>
          <a:blip r:embed="rId2" cstate="print"/>
          <a:srcRect t="3654" b="4765"/>
          <a:stretch>
            <a:fillRect/>
          </a:stretch>
        </p:blipFill>
        <p:spPr bwMode="auto">
          <a:xfrm>
            <a:off x="4710113" y="3762375"/>
            <a:ext cx="4305300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65" name="Рисунок 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888" y="3762375"/>
            <a:ext cx="431800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altLang="ru-RU" sz="2200" b="1" kern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10</a:t>
            </a:r>
            <a:r>
              <a:rPr lang="en-US" altLang="ru-RU" sz="2200" b="1" kern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. </a:t>
            </a:r>
            <a:r>
              <a:rPr lang="ru-RU" altLang="ru-RU" sz="2200" b="1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Компьютерное моделирование </a:t>
            </a:r>
            <a:r>
              <a:rPr lang="ru-RU" altLang="ru-RU" sz="2200" b="1" kern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сферического </a:t>
            </a:r>
            <a:r>
              <a:rPr lang="ru-RU" altLang="ru-RU" sz="2200" b="1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реактора на стоячей</a:t>
            </a:r>
            <a:r>
              <a:rPr lang="en-US" altLang="ru-RU" sz="2200" b="1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ru-RU" altLang="ru-RU" sz="2200" b="1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волне </a:t>
            </a:r>
            <a:r>
              <a:rPr lang="ru-RU" altLang="ru-RU" sz="2200" b="1" kern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горения</a:t>
            </a:r>
            <a:endParaRPr lang="ru-RU" dirty="0"/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685800" y="3800475"/>
            <a:ext cx="24622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 i="1">
                <a:cs typeface="Times New Roman" pitchFamily="18" charset="0"/>
              </a:rPr>
              <a:t>Профиль концентрации плутония</a:t>
            </a:r>
            <a:r>
              <a:rPr lang="ru-RU" altLang="ru-RU">
                <a:cs typeface="Times New Roman" pitchFamily="18" charset="0"/>
              </a:rPr>
              <a:t>.</a:t>
            </a:r>
            <a:endParaRPr lang="ru-RU" altLang="ru-RU"/>
          </a:p>
        </p:txBody>
      </p:sp>
      <p:sp>
        <p:nvSpPr>
          <p:cNvPr id="16388" name="Прямоугольник 4"/>
          <p:cNvSpPr>
            <a:spLocks noChangeArrowheads="1"/>
          </p:cNvSpPr>
          <p:nvPr/>
        </p:nvSpPr>
        <p:spPr bwMode="auto">
          <a:xfrm>
            <a:off x="4924425" y="3832225"/>
            <a:ext cx="29511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 i="1">
                <a:cs typeface="Times New Roman" pitchFamily="18" charset="0"/>
              </a:rPr>
              <a:t>Профили концентраций урана и плутония</a:t>
            </a:r>
            <a:endParaRPr lang="ru-RU" altLang="ru-RU" sz="1200" i="1"/>
          </a:p>
        </p:txBody>
      </p:sp>
      <p:sp>
        <p:nvSpPr>
          <p:cNvPr id="16389" name="Прямоугольник 5"/>
          <p:cNvSpPr>
            <a:spLocks noChangeArrowheads="1"/>
          </p:cNvSpPr>
          <p:nvPr/>
        </p:nvSpPr>
        <p:spPr bwMode="auto">
          <a:xfrm>
            <a:off x="542925" y="6411913"/>
            <a:ext cx="2747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sz="1200" i="1">
                <a:cs typeface="Times New Roman" pitchFamily="18" charset="0"/>
              </a:rPr>
              <a:t>Профиль мощности по слоям стоячей </a:t>
            </a:r>
          </a:p>
          <a:p>
            <a:pPr algn="ctr"/>
            <a:r>
              <a:rPr lang="ru-RU" altLang="ru-RU" sz="1200" i="1">
                <a:cs typeface="Times New Roman" pitchFamily="18" charset="0"/>
              </a:rPr>
              <a:t>сферической волны горения </a:t>
            </a:r>
            <a:endParaRPr lang="ru-RU" altLang="ru-RU" sz="1200" i="1"/>
          </a:p>
        </p:txBody>
      </p:sp>
      <p:sp>
        <p:nvSpPr>
          <p:cNvPr id="16390" name="Прямоугольник 8"/>
          <p:cNvSpPr>
            <a:spLocks noChangeArrowheads="1"/>
          </p:cNvSpPr>
          <p:nvPr/>
        </p:nvSpPr>
        <p:spPr bwMode="auto">
          <a:xfrm>
            <a:off x="4129088" y="4246563"/>
            <a:ext cx="457200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>
                <a:cs typeface="Times New Roman" pitchFamily="18" charset="0"/>
              </a:rPr>
              <a:t>- На верхних рисунках показаны профили концентраций </a:t>
            </a:r>
            <a:r>
              <a:rPr lang="ru-RU" altLang="ru-RU" baseline="30000">
                <a:cs typeface="Times New Roman" pitchFamily="18" charset="0"/>
              </a:rPr>
              <a:t>239</a:t>
            </a:r>
            <a:r>
              <a:rPr lang="ru-RU" altLang="ru-RU">
                <a:cs typeface="Times New Roman" pitchFamily="18" charset="0"/>
              </a:rPr>
              <a:t>Pu  и  </a:t>
            </a:r>
            <a:r>
              <a:rPr lang="ru-RU" altLang="ru-RU" baseline="30000">
                <a:cs typeface="Times New Roman" pitchFamily="18" charset="0"/>
              </a:rPr>
              <a:t>238</a:t>
            </a:r>
            <a:r>
              <a:rPr lang="ru-RU" altLang="ru-RU">
                <a:cs typeface="Times New Roman" pitchFamily="18" charset="0"/>
              </a:rPr>
              <a:t>U в стоячей волне. Из рисунков следует, что обеднённый уран выгорает в реакторе на 45 %, а выгруженное топливо ещё содержит 7 % невыгоревшего изотопа </a:t>
            </a:r>
            <a:r>
              <a:rPr lang="ru-RU" altLang="ru-RU" baseline="30000">
                <a:cs typeface="Times New Roman" pitchFamily="18" charset="0"/>
              </a:rPr>
              <a:t>239</a:t>
            </a:r>
            <a:r>
              <a:rPr lang="ru-RU" altLang="ru-RU">
                <a:cs typeface="Times New Roman" pitchFamily="18" charset="0"/>
              </a:rPr>
              <a:t>Pu.</a:t>
            </a:r>
            <a:endParaRPr lang="ru-RU" altLang="ru-RU"/>
          </a:p>
        </p:txBody>
      </p:sp>
      <p:sp>
        <p:nvSpPr>
          <p:cNvPr id="16391" name="Прямоугольник 9"/>
          <p:cNvSpPr>
            <a:spLocks noChangeArrowheads="1"/>
          </p:cNvSpPr>
          <p:nvPr/>
        </p:nvSpPr>
        <p:spPr bwMode="auto">
          <a:xfrm>
            <a:off x="4114800" y="5416550"/>
            <a:ext cx="457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>
                <a:cs typeface="Times New Roman" pitchFamily="18" charset="0"/>
              </a:rPr>
              <a:t>- Рассмотрена активная зона, содержащая конструкционные материалы и теплоноситель. Стоячая волна горения в такой зоне сохраняет необходимый запас критичности.</a:t>
            </a:r>
          </a:p>
        </p:txBody>
      </p:sp>
      <p:pic>
        <p:nvPicPr>
          <p:cNvPr id="16392" name="Рисунок 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4825" y="1363663"/>
            <a:ext cx="3802063" cy="267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Рисунок 27"/>
          <p:cNvPicPr>
            <a:picLocks noChangeAspect="1" noChangeArrowheads="1"/>
          </p:cNvPicPr>
          <p:nvPr/>
        </p:nvPicPr>
        <p:blipFill>
          <a:blip r:embed="rId3" cstate="print"/>
          <a:srcRect t="4568" b="4536"/>
          <a:stretch>
            <a:fillRect/>
          </a:stretch>
        </p:blipFill>
        <p:spPr bwMode="auto">
          <a:xfrm>
            <a:off x="171450" y="1538288"/>
            <a:ext cx="3752850" cy="239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Рисунок 25"/>
          <p:cNvPicPr>
            <a:picLocks noChangeAspect="1" noChangeArrowheads="1"/>
          </p:cNvPicPr>
          <p:nvPr/>
        </p:nvPicPr>
        <p:blipFill>
          <a:blip r:embed="rId4" cstate="print"/>
          <a:srcRect t="8701" b="4536"/>
          <a:stretch>
            <a:fillRect/>
          </a:stretch>
        </p:blipFill>
        <p:spPr bwMode="auto">
          <a:xfrm>
            <a:off x="76200" y="4059238"/>
            <a:ext cx="3943350" cy="240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03225" y="274638"/>
            <a:ext cx="8229600" cy="673100"/>
          </a:xfrm>
        </p:spPr>
        <p:txBody>
          <a:bodyPr/>
          <a:lstStyle/>
          <a:p>
            <a:pPr algn="ctr" eaLnBrk="1" hangingPunct="1"/>
            <a:r>
              <a:rPr lang="ru-RU" altLang="ru-RU" sz="2400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Выводы</a:t>
            </a:r>
            <a:endParaRPr lang="ru-RU" altLang="ru-RU" sz="2400" b="1" smtClean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403225" y="947738"/>
            <a:ext cx="8337550" cy="5741987"/>
          </a:xfrm>
        </p:spPr>
        <p:txBody>
          <a:bodyPr/>
          <a:lstStyle/>
          <a:p>
            <a:pPr>
              <a:defRPr/>
            </a:pPr>
            <a:r>
              <a:rPr lang="ru-RU" sz="2000" dirty="0" smtClean="0"/>
              <a:t>Волны </a:t>
            </a:r>
            <a:r>
              <a:rPr lang="ru-RU" sz="2000" dirty="0"/>
              <a:t>ядерного горения существуют не только в одномерной геометрии, но и в </a:t>
            </a:r>
            <a:r>
              <a:rPr lang="ru-RU" sz="2000" dirty="0" smtClean="0"/>
              <a:t>системах </a:t>
            </a:r>
            <a:r>
              <a:rPr lang="ru-RU" sz="2000" dirty="0"/>
              <a:t>с цилиндрической и сферической симметрией</a:t>
            </a:r>
            <a:r>
              <a:rPr lang="ru-RU" sz="2000" dirty="0" smtClean="0"/>
              <a:t>.</a:t>
            </a:r>
          </a:p>
          <a:p>
            <a:pPr>
              <a:defRPr/>
            </a:pPr>
            <a:endParaRPr lang="ru-RU" sz="2000" dirty="0"/>
          </a:p>
          <a:p>
            <a:pPr>
              <a:defRPr/>
            </a:pPr>
            <a:r>
              <a:rPr lang="ru-RU" sz="2000" dirty="0" smtClean="0"/>
              <a:t>Построена </a:t>
            </a:r>
            <a:r>
              <a:rPr lang="ru-RU" sz="2000" dirty="0"/>
              <a:t>теория стоячих волн ядерного горения в движущихся топливных средах с плоской, цилиндрической и сферической симметриями</a:t>
            </a:r>
            <a:r>
              <a:rPr lang="ru-RU" sz="2000" dirty="0" smtClean="0"/>
              <a:t>.</a:t>
            </a:r>
          </a:p>
          <a:p>
            <a:pPr>
              <a:defRPr/>
            </a:pPr>
            <a:endParaRPr lang="ru-RU" sz="2000" dirty="0"/>
          </a:p>
          <a:p>
            <a:pPr>
              <a:defRPr/>
            </a:pPr>
            <a:r>
              <a:rPr lang="ru-RU" sz="2000" dirty="0" smtClean="0"/>
              <a:t>Установлены </a:t>
            </a:r>
            <a:r>
              <a:rPr lang="ru-RU" sz="2000" dirty="0"/>
              <a:t>критерии существования стоячих волн ядерного горения в реакторах с различной симметрией активной зоны, построены диаграммы состояний таких </a:t>
            </a:r>
            <a:r>
              <a:rPr lang="ru-RU" sz="2000" dirty="0" smtClean="0"/>
              <a:t>реакторов.</a:t>
            </a:r>
          </a:p>
          <a:p>
            <a:pPr>
              <a:defRPr/>
            </a:pPr>
            <a:endParaRPr lang="ru-RU" sz="2000" dirty="0"/>
          </a:p>
          <a:p>
            <a:pPr>
              <a:defRPr/>
            </a:pPr>
            <a:r>
              <a:rPr lang="ru-RU" sz="2000" dirty="0" smtClean="0"/>
              <a:t>Определены </a:t>
            </a:r>
            <a:r>
              <a:rPr lang="ru-RU" sz="2000" dirty="0"/>
              <a:t>критические (минимально допустимые) размеры стоячих волн различной симметрии.</a:t>
            </a:r>
          </a:p>
          <a:p>
            <a:pPr marL="0" indent="0" algn="just"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ru-RU" altLang="ru-RU" sz="2000" dirty="0" smtClean="0">
              <a:solidFill>
                <a:srgbClr val="0000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73100"/>
          </a:xfrm>
        </p:spPr>
        <p:txBody>
          <a:bodyPr/>
          <a:lstStyle/>
          <a:p>
            <a:pPr algn="ctr" eaLnBrk="1" hangingPunct="1"/>
            <a:r>
              <a:rPr lang="ru-RU" altLang="ru-RU" sz="2400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  <a:endParaRPr lang="ru-RU" altLang="ru-RU" sz="2400" b="1" smtClean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244475" y="957263"/>
            <a:ext cx="8337550" cy="5343525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</a:pPr>
            <a:r>
              <a:rPr lang="ru-RU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1.	Феоктистов Л. П. Нейтронно-делительная волна // </a:t>
            </a:r>
            <a:r>
              <a:rPr lang="ru-RU" altLang="ru-RU" sz="14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Докл</a:t>
            </a:r>
            <a:r>
              <a:rPr lang="ru-RU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 Акад. Наук СССР. 1989, т. 309, с. 864-867..</a:t>
            </a:r>
          </a:p>
          <a:p>
            <a:pPr algn="just" eaLnBrk="1" hangingPunct="1">
              <a:spcBef>
                <a:spcPts val="600"/>
              </a:spcBef>
            </a:pPr>
            <a:r>
              <a:rPr lang="ru-RU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2.	</a:t>
            </a:r>
            <a:r>
              <a:rPr lang="en-US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Ellis T., </a:t>
            </a:r>
            <a:r>
              <a:rPr lang="en-US" altLang="ru-RU" sz="14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Petroski</a:t>
            </a:r>
            <a:r>
              <a:rPr lang="en-US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R. Traveling-Wave Reactors: A Truly Sustainable and Full-Scale Resource for Global Energy Needs // Proceedings of ICAPP ‘10 San Diego, CA, USA, June 13-17, 2010 Paper 10189.</a:t>
            </a:r>
          </a:p>
          <a:p>
            <a:pPr algn="just" eaLnBrk="1" hangingPunct="1">
              <a:spcBef>
                <a:spcPts val="600"/>
              </a:spcBef>
            </a:pPr>
            <a:r>
              <a:rPr lang="en-US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3.	Gann V. V., Gann A. V. BENCHMARK on traveling wave fast reactor with negative reactivity feedback obtained with MCNPX code // 4 International Conference “Current Problems in Nuclear Physics and Atomic Energy” (NPAE-Kyiv2012) September 3 - 7, 2012, Kyiv, Ukraine. Proceedings Part II. P. 421- 425. </a:t>
            </a:r>
            <a:endParaRPr lang="ru-RU" altLang="ru-RU" sz="14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</a:pPr>
            <a:r>
              <a:rPr lang="ru-RU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4.	</a:t>
            </a:r>
            <a:r>
              <a:rPr lang="ru-RU" altLang="ru-RU" sz="14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Лелеко</a:t>
            </a:r>
            <a:r>
              <a:rPr lang="ru-RU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Ю.Я., Ганн В.В., Ганн А.В. Моделирование реактора на стоячей волне ядерного горения // Труды Международной Научно-Технической Конференции «Компьютерное моделирование в наукоёмких технологиях». Харьков, 26-31мая 2016, Харьков 2016, стр.206-209</a:t>
            </a:r>
            <a:endParaRPr lang="en-US" altLang="ru-RU" sz="14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</a:pPr>
            <a:r>
              <a:rPr lang="ru-RU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	TERRAPOWER, LLC Traveling Wave Reactor Develop Program Overview // http://dx.doi.org/10.5516/NET.02.2013.520</a:t>
            </a:r>
          </a:p>
          <a:p>
            <a:pPr algn="just" eaLnBrk="1" hangingPunct="1">
              <a:spcBef>
                <a:spcPts val="600"/>
              </a:spcBef>
            </a:pPr>
            <a:r>
              <a:rPr lang="ru-RU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	 </a:t>
            </a:r>
            <a:r>
              <a:rPr lang="en-US" altLang="ru-RU" sz="14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Yu.Y</a:t>
            </a:r>
            <a:r>
              <a:rPr lang="en-US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ru-RU" sz="14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Leleko</a:t>
            </a:r>
            <a:r>
              <a:rPr lang="en-US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V.V. Gann, A.V. Gann. NUCLEAR REACTOR ON CYLINDRICAL STANDING BURNING WAVE WITH AN EXTERNAL NEGATIVE REACTIVITY FEEDBACK // Problems of Atomic Science and Technology. 2017, № 2 (108), pp. 138-143.</a:t>
            </a:r>
          </a:p>
          <a:p>
            <a:pPr algn="just" eaLnBrk="1" hangingPunct="1">
              <a:spcBef>
                <a:spcPts val="600"/>
              </a:spcBef>
            </a:pPr>
            <a:r>
              <a:rPr lang="ru-RU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	</a:t>
            </a:r>
            <a:r>
              <a:rPr lang="en-US" altLang="ru-RU" sz="14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V.V.Gann</a:t>
            </a:r>
            <a:r>
              <a:rPr lang="en-US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ru-RU" sz="14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Yu.Y.Leleko</a:t>
            </a:r>
            <a:r>
              <a:rPr lang="en-US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ru-RU" sz="14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A.V.Gann</a:t>
            </a:r>
            <a:r>
              <a:rPr lang="en-US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COMPUTER SIMULATION OF NUCLEAR REACTOR ON CYLINDRICAL STANDING BURNING WAVE // Proceedings of NUCLEAR 2017 The 10th International Conference on Sustainable Development through Nuclear Research and Education, Pitesti,  2017, May 24-26, pp. 161-168</a:t>
            </a:r>
            <a:endParaRPr lang="ru-RU" altLang="ru-RU" sz="14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</a:pPr>
            <a:r>
              <a:rPr lang="ru-RU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ru-RU" sz="14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Yu.Y</a:t>
            </a:r>
            <a:r>
              <a:rPr lang="en-US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ru-RU" sz="14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Leleko</a:t>
            </a:r>
            <a:r>
              <a:rPr lang="en-US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V.V. Gann, A.V. Gann. SPHERICAL STANDING BURNING WAVE WITH EXTERNAL AUTOMATIC REACTIVITY CONTROL // Problems of Atomic Science and Technology. 201</a:t>
            </a:r>
            <a:r>
              <a:rPr lang="ru-RU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№ </a:t>
            </a:r>
            <a:r>
              <a:rPr lang="ru-RU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(1</a:t>
            </a:r>
            <a:r>
              <a:rPr lang="ru-RU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en-US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), pp. 18-</a:t>
            </a:r>
            <a:r>
              <a:rPr lang="ru-RU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4.</a:t>
            </a:r>
          </a:p>
          <a:p>
            <a:pPr algn="just" eaLnBrk="1" hangingPunct="1">
              <a:spcBef>
                <a:spcPts val="600"/>
              </a:spcBef>
            </a:pPr>
            <a:endParaRPr lang="en-US" altLang="ru-RU" sz="14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323850" y="404813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Введение</a:t>
            </a:r>
            <a:endParaRPr lang="ru-RU" altLang="ru-RU" sz="2400" b="1" smtClean="0"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900238" y="1700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900238" y="1700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900238" y="1700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900238" y="1700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1143000" y="6324600"/>
            <a:ext cx="701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1" hangingPunct="1"/>
            <a:endParaRPr lang="ru-RU" altLang="ru-RU" sz="1200" b="1" i="1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6152" name="Rectangle 9"/>
          <p:cNvSpPr>
            <a:spLocks noChangeArrowheads="1"/>
          </p:cNvSpPr>
          <p:nvPr/>
        </p:nvSpPr>
        <p:spPr bwMode="auto">
          <a:xfrm>
            <a:off x="2009775" y="1909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55661" name="Rectangle 13"/>
          <p:cNvSpPr>
            <a:spLocks noChangeArrowheads="1"/>
          </p:cNvSpPr>
          <p:nvPr/>
        </p:nvSpPr>
        <p:spPr bwMode="auto">
          <a:xfrm>
            <a:off x="0" y="1128713"/>
            <a:ext cx="884555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742950" lvl="1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altLang="ru-RU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В работе изложена теория стоячих волн ядерного горения в реакторах, имеющих плоскую, </a:t>
            </a:r>
            <a:r>
              <a:rPr lang="ru-RU" altLang="ru-RU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цилиндрическую </a:t>
            </a:r>
            <a:r>
              <a:rPr lang="ru-RU" altLang="ru-RU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или сферическую форму активной зоны. </a:t>
            </a:r>
            <a:r>
              <a:rPr lang="ru-RU" altLang="ru-RU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Получены простые решения уравнений для нейтронного потока, флюенса и концентраций изотопов урана и плутония в </a:t>
            </a:r>
            <a:r>
              <a:rPr lang="ru-RU" altLang="ru-RU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стоячих </a:t>
            </a:r>
            <a:r>
              <a:rPr lang="ru-RU" altLang="ru-RU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волнах </a:t>
            </a:r>
            <a:r>
              <a:rPr lang="ru-RU" altLang="ru-RU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ядерного горения с различной симметрией</a:t>
            </a:r>
            <a:r>
              <a:rPr lang="ru-RU" alt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ru-RU" altLang="ru-RU" sz="2000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 algn="just" eaLnBrk="1" hangingPunct="1">
              <a:buFont typeface="Arial" panose="020B0604020202020204" pitchFamily="34" charset="0"/>
              <a:buChar char="•"/>
              <a:defRPr/>
            </a:pPr>
            <a:endParaRPr lang="en-US" altLang="ru-RU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 algn="just" eaLnBrk="1" hangingPunct="1">
              <a:buFont typeface="Arial" panose="020B0604020202020204" pitchFamily="34" charset="0"/>
              <a:buChar char="•"/>
              <a:defRPr/>
            </a:pPr>
            <a:endParaRPr lang="ru-RU" altLang="ru-RU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altLang="ru-RU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Исследованы границы устойчивости стоячих волн ядерного горения. Установлено, что для волн с различными симметриями существует одно минимальное значение </a:t>
            </a:r>
            <a:r>
              <a:rPr lang="ru-RU" altLang="ru-RU" sz="2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флюенса</a:t>
            </a:r>
            <a:r>
              <a:rPr lang="ru-RU" altLang="ru-RU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нейтронов в выгружаемом топливе. </a:t>
            </a:r>
            <a:endParaRPr lang="ru-RU" altLang="ru-RU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 algn="just" eaLnBrk="1" hangingPunct="1">
              <a:buFont typeface="Arial" panose="020B0604020202020204" pitchFamily="34" charset="0"/>
              <a:buChar char="•"/>
              <a:defRPr/>
            </a:pPr>
            <a:endParaRPr lang="en-US" altLang="ru-RU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 algn="just" eaLnBrk="1" hangingPunct="1">
              <a:buFont typeface="Arial" panose="020B0604020202020204" pitchFamily="34" charset="0"/>
              <a:buChar char="•"/>
              <a:defRPr/>
            </a:pPr>
            <a:endParaRPr lang="ru-RU" altLang="ru-RU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Показано наличие критических размеров стоячих волн, меньше кото-</a:t>
            </a:r>
            <a:r>
              <a:rPr lang="ru-RU" altLang="ru-RU" sz="2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рых</a:t>
            </a:r>
            <a:r>
              <a:rPr lang="ru-RU" altLang="ru-RU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волна не существует. Получены аналитические выражения для минимальных размеров стоячих волн плоской, цилиндрической и сферической формы.</a:t>
            </a:r>
          </a:p>
          <a:p>
            <a:pPr marL="742950" lvl="1" indent="-285750" algn="just" eaLnBrk="1" hangingPunct="1">
              <a:buFont typeface="Arial" panose="020B0604020202020204" pitchFamily="34" charset="0"/>
              <a:buChar char="•"/>
              <a:defRPr/>
            </a:pPr>
            <a:endParaRPr lang="ru-RU" altLang="ru-RU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46100" y="342900"/>
            <a:ext cx="8229600" cy="6858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Одномерная бегущая волна горения</a:t>
            </a:r>
            <a:endParaRPr lang="ru-RU" sz="2400" b="1" dirty="0" smtClean="0">
              <a:solidFill>
                <a:schemeClr val="bg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77312" name="Rectangle 160"/>
          <p:cNvSpPr>
            <a:spLocks noGrp="1" noChangeArrowheads="1"/>
          </p:cNvSpPr>
          <p:nvPr>
            <p:ph type="body" idx="1"/>
          </p:nvPr>
        </p:nvSpPr>
        <p:spPr>
          <a:xfrm>
            <a:off x="252413" y="979488"/>
            <a:ext cx="4873625" cy="712787"/>
          </a:xfrm>
        </p:spPr>
        <p:txBody>
          <a:bodyPr/>
          <a:lstStyle/>
          <a:p>
            <a:pPr marL="203200" indent="-203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600" dirty="0" smtClean="0"/>
          </a:p>
          <a:p>
            <a:pPr marL="203200" indent="-203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работы реактора на бегущей волне</a:t>
            </a:r>
          </a:p>
          <a:p>
            <a:pPr marL="203200" indent="-203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600" dirty="0" smtClean="0"/>
          </a:p>
        </p:txBody>
      </p:sp>
      <p:pic>
        <p:nvPicPr>
          <p:cNvPr id="7172" name="Picture 161" descr="STAB1"/>
          <p:cNvPicPr>
            <a:picLocks noChangeAspect="1" noChangeArrowheads="1"/>
          </p:cNvPicPr>
          <p:nvPr/>
        </p:nvPicPr>
        <p:blipFill>
          <a:blip r:embed="rId3" cstate="print"/>
          <a:srcRect l="5382" r="5382" b="7463"/>
          <a:stretch>
            <a:fillRect/>
          </a:stretch>
        </p:blipFill>
        <p:spPr bwMode="auto">
          <a:xfrm>
            <a:off x="388938" y="3260725"/>
            <a:ext cx="3743325" cy="278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Rectangle 162"/>
          <p:cNvSpPr>
            <a:spLocks noChangeArrowheads="1"/>
          </p:cNvSpPr>
          <p:nvPr/>
        </p:nvSpPr>
        <p:spPr bwMode="auto">
          <a:xfrm>
            <a:off x="2352675" y="3867150"/>
            <a:ext cx="638175" cy="266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7174" name="Text Box 166"/>
          <p:cNvSpPr txBox="1">
            <a:spLocks noChangeArrowheads="1"/>
          </p:cNvSpPr>
          <p:nvPr/>
        </p:nvSpPr>
        <p:spPr bwMode="auto">
          <a:xfrm>
            <a:off x="2297113" y="3932238"/>
            <a:ext cx="5286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ru-RU" sz="1000" b="1">
                <a:latin typeface="Arial" charset="0"/>
              </a:rPr>
              <a:t>U-238</a:t>
            </a:r>
            <a:endParaRPr lang="ru-RU" altLang="ru-RU" sz="1000" b="1">
              <a:latin typeface="Arial" charset="0"/>
            </a:endParaRPr>
          </a:p>
        </p:txBody>
      </p:sp>
      <p:sp>
        <p:nvSpPr>
          <p:cNvPr id="7175" name="Line 167"/>
          <p:cNvSpPr>
            <a:spLocks noChangeShapeType="1"/>
          </p:cNvSpPr>
          <p:nvPr/>
        </p:nvSpPr>
        <p:spPr bwMode="auto">
          <a:xfrm>
            <a:off x="1571625" y="3473450"/>
            <a:ext cx="333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uk-UA"/>
          </a:p>
        </p:txBody>
      </p:sp>
      <p:sp>
        <p:nvSpPr>
          <p:cNvPr id="7176" name="Text Box 168"/>
          <p:cNvSpPr txBox="1">
            <a:spLocks noChangeArrowheads="1"/>
          </p:cNvSpPr>
          <p:nvPr/>
        </p:nvSpPr>
        <p:spPr bwMode="auto">
          <a:xfrm>
            <a:off x="962025" y="3621088"/>
            <a:ext cx="325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i="1">
                <a:latin typeface="Arial" charset="0"/>
              </a:rPr>
              <a:t>Ф</a:t>
            </a:r>
          </a:p>
        </p:txBody>
      </p:sp>
      <p:sp>
        <p:nvSpPr>
          <p:cNvPr id="7177" name="Freeform 170"/>
          <p:cNvSpPr>
            <a:spLocks/>
          </p:cNvSpPr>
          <p:nvPr/>
        </p:nvSpPr>
        <p:spPr bwMode="auto">
          <a:xfrm>
            <a:off x="1200150" y="3810000"/>
            <a:ext cx="438150" cy="333375"/>
          </a:xfrm>
          <a:custGeom>
            <a:avLst/>
            <a:gdLst>
              <a:gd name="T0" fmla="*/ 2147483646 w 276"/>
              <a:gd name="T1" fmla="*/ 0 h 210"/>
              <a:gd name="T2" fmla="*/ 2147483646 w 276"/>
              <a:gd name="T3" fmla="*/ 2147483646 h 210"/>
              <a:gd name="T4" fmla="*/ 2147483646 w 276"/>
              <a:gd name="T5" fmla="*/ 2147483646 h 210"/>
              <a:gd name="T6" fmla="*/ 0 w 276"/>
              <a:gd name="T7" fmla="*/ 2147483646 h 210"/>
              <a:gd name="T8" fmla="*/ 0 60000 65536"/>
              <a:gd name="T9" fmla="*/ 0 60000 65536"/>
              <a:gd name="T10" fmla="*/ 0 60000 65536"/>
              <a:gd name="T11" fmla="*/ 0 60000 65536"/>
              <a:gd name="T12" fmla="*/ 0 w 276"/>
              <a:gd name="T13" fmla="*/ 0 h 210"/>
              <a:gd name="T14" fmla="*/ 276 w 276"/>
              <a:gd name="T15" fmla="*/ 210 h 2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6" h="210">
                <a:moveTo>
                  <a:pt x="276" y="0"/>
                </a:moveTo>
                <a:cubicBezTo>
                  <a:pt x="251" y="53"/>
                  <a:pt x="226" y="107"/>
                  <a:pt x="198" y="138"/>
                </a:cubicBezTo>
                <a:cubicBezTo>
                  <a:pt x="170" y="169"/>
                  <a:pt x="141" y="174"/>
                  <a:pt x="108" y="186"/>
                </a:cubicBezTo>
                <a:cubicBezTo>
                  <a:pt x="75" y="198"/>
                  <a:pt x="21" y="207"/>
                  <a:pt x="0" y="210"/>
                </a:cubicBezTo>
              </a:path>
            </a:pathLst>
          </a:custGeom>
          <a:noFill/>
          <a:ln w="25400">
            <a:solidFill>
              <a:srgbClr val="FFFFFF"/>
            </a:solidFill>
            <a:round/>
            <a:headEnd/>
            <a:tailEnd/>
          </a:ln>
        </p:spPr>
        <p:txBody>
          <a:bodyPr wrap="none"/>
          <a:lstStyle/>
          <a:p>
            <a:endParaRPr lang="uk-UA"/>
          </a:p>
        </p:txBody>
      </p:sp>
      <p:sp>
        <p:nvSpPr>
          <p:cNvPr id="7178" name="Line 171"/>
          <p:cNvSpPr>
            <a:spLocks noChangeShapeType="1"/>
          </p:cNvSpPr>
          <p:nvPr/>
        </p:nvSpPr>
        <p:spPr bwMode="auto">
          <a:xfrm>
            <a:off x="1746250" y="5178425"/>
            <a:ext cx="333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uk-UA"/>
          </a:p>
        </p:txBody>
      </p:sp>
      <p:sp>
        <p:nvSpPr>
          <p:cNvPr id="7179" name="Rectangle 172"/>
          <p:cNvSpPr>
            <a:spLocks noChangeArrowheads="1"/>
          </p:cNvSpPr>
          <p:nvPr/>
        </p:nvSpPr>
        <p:spPr bwMode="auto">
          <a:xfrm>
            <a:off x="144463" y="1643063"/>
            <a:ext cx="320357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GB" altLang="ru-RU" sz="1800">
                <a:latin typeface="Arial" charset="0"/>
              </a:rPr>
              <a:t>    n + </a:t>
            </a:r>
            <a:r>
              <a:rPr lang="ru-RU" altLang="ru-RU" sz="1800" baseline="30000">
                <a:latin typeface="Arial" charset="0"/>
              </a:rPr>
              <a:t>23</a:t>
            </a:r>
            <a:r>
              <a:rPr lang="en-GB" altLang="ru-RU" sz="1800" baseline="30000">
                <a:latin typeface="Arial" charset="0"/>
              </a:rPr>
              <a:t>8</a:t>
            </a:r>
            <a:r>
              <a:rPr lang="en-US" altLang="ru-RU" sz="1800" i="1">
                <a:latin typeface="Arial" charset="0"/>
              </a:rPr>
              <a:t>U = </a:t>
            </a:r>
            <a:r>
              <a:rPr lang="ru-RU" altLang="ru-RU" sz="1800" baseline="30000">
                <a:latin typeface="Arial" charset="0"/>
              </a:rPr>
              <a:t>239</a:t>
            </a:r>
            <a:r>
              <a:rPr lang="en-US" altLang="ru-RU" sz="1800" i="1">
                <a:latin typeface="Arial" charset="0"/>
              </a:rPr>
              <a:t>U</a:t>
            </a:r>
          </a:p>
          <a:p>
            <a:pPr eaLnBrk="1" hangingPunct="1"/>
            <a:endParaRPr lang="ru-RU" altLang="ru-RU" sz="1800">
              <a:latin typeface="Arial" charset="0"/>
            </a:endParaRPr>
          </a:p>
          <a:p>
            <a:pPr eaLnBrk="1" hangingPunct="1"/>
            <a:r>
              <a:rPr lang="en-GB" altLang="ru-RU" sz="1800" baseline="30000">
                <a:latin typeface="Arial" charset="0"/>
              </a:rPr>
              <a:t>           </a:t>
            </a:r>
            <a:endParaRPr lang="ru-RU" altLang="ru-RU" sz="1800" baseline="30000">
              <a:latin typeface="Arial" charset="0"/>
            </a:endParaRPr>
          </a:p>
          <a:p>
            <a:pPr eaLnBrk="1" hangingPunct="1"/>
            <a:r>
              <a:rPr lang="ru-RU" altLang="ru-RU" sz="1800" baseline="30000">
                <a:latin typeface="Arial" charset="0"/>
              </a:rPr>
              <a:t>239</a:t>
            </a:r>
            <a:r>
              <a:rPr lang="en-US" altLang="ru-RU" sz="1800" i="1">
                <a:latin typeface="Arial" charset="0"/>
              </a:rPr>
              <a:t>U    </a:t>
            </a:r>
            <a:r>
              <a:rPr lang="en-US" altLang="ru-RU" sz="1800">
                <a:latin typeface="Arial" charset="0"/>
                <a:sym typeface="Wingdings" pitchFamily="2" charset="2"/>
              </a:rPr>
              <a:t></a:t>
            </a:r>
            <a:r>
              <a:rPr lang="en-US" altLang="ru-RU" sz="1800">
                <a:latin typeface="Arial" charset="0"/>
              </a:rPr>
              <a:t>    </a:t>
            </a:r>
            <a:r>
              <a:rPr lang="ru-RU" altLang="ru-RU" sz="1800" baseline="30000">
                <a:latin typeface="Arial" charset="0"/>
                <a:sym typeface="Wingdings" pitchFamily="2" charset="2"/>
              </a:rPr>
              <a:t>239</a:t>
            </a:r>
            <a:r>
              <a:rPr lang="en-US" altLang="ru-RU" sz="1800" i="1">
                <a:latin typeface="Arial" charset="0"/>
                <a:sym typeface="Wingdings" pitchFamily="2" charset="2"/>
              </a:rPr>
              <a:t>Np    </a:t>
            </a:r>
            <a:r>
              <a:rPr lang="en-US" altLang="ru-RU" sz="1800">
                <a:latin typeface="Arial" charset="0"/>
                <a:sym typeface="Wingdings" pitchFamily="2" charset="2"/>
              </a:rPr>
              <a:t>   </a:t>
            </a:r>
            <a:r>
              <a:rPr lang="en-US" altLang="ru-RU" sz="1800">
                <a:latin typeface="Arial" charset="0"/>
              </a:rPr>
              <a:t> </a:t>
            </a:r>
            <a:r>
              <a:rPr lang="ru-RU" altLang="ru-RU" sz="1800" baseline="30000">
                <a:latin typeface="Arial" charset="0"/>
                <a:sym typeface="Wingdings" pitchFamily="2" charset="2"/>
              </a:rPr>
              <a:t>239</a:t>
            </a:r>
            <a:r>
              <a:rPr lang="en-US" altLang="ru-RU" sz="1800" i="1">
                <a:latin typeface="Arial" charset="0"/>
                <a:sym typeface="Wingdings" pitchFamily="2" charset="2"/>
              </a:rPr>
              <a:t>Pu</a:t>
            </a:r>
            <a:r>
              <a:rPr lang="ru-RU" altLang="ru-RU" sz="1800">
                <a:latin typeface="Arial" charset="0"/>
                <a:sym typeface="Wingdings" pitchFamily="2" charset="2"/>
              </a:rPr>
              <a:t> </a:t>
            </a:r>
          </a:p>
        </p:txBody>
      </p:sp>
      <p:sp>
        <p:nvSpPr>
          <p:cNvPr id="7180" name="Rectangle 17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graphicFrame>
        <p:nvGraphicFramePr>
          <p:cNvPr id="7181" name="Object 173"/>
          <p:cNvGraphicFramePr>
            <a:graphicFrameLocks noChangeAspect="1"/>
          </p:cNvGraphicFramePr>
          <p:nvPr/>
        </p:nvGraphicFramePr>
        <p:xfrm>
          <a:off x="722313" y="2265363"/>
          <a:ext cx="2032000" cy="206375"/>
        </p:xfrm>
        <a:graphic>
          <a:graphicData uri="http://schemas.openxmlformats.org/presentationml/2006/ole">
            <p:oleObj spid="_x0000_s7181" name="Формула" r:id="rId4" imgW="2057400" imgH="228600" progId="Equation.3">
              <p:embed/>
            </p:oleObj>
          </a:graphicData>
        </a:graphic>
      </p:graphicFrame>
      <p:sp>
        <p:nvSpPr>
          <p:cNvPr id="7182" name="Rectangle 220"/>
          <p:cNvSpPr>
            <a:spLocks noChangeArrowheads="1"/>
          </p:cNvSpPr>
          <p:nvPr/>
        </p:nvSpPr>
        <p:spPr bwMode="auto">
          <a:xfrm>
            <a:off x="2362200" y="5448300"/>
            <a:ext cx="660400" cy="266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7183" name="Rectangle 225"/>
          <p:cNvSpPr>
            <a:spLocks noChangeArrowheads="1"/>
          </p:cNvSpPr>
          <p:nvPr/>
        </p:nvSpPr>
        <p:spPr bwMode="auto">
          <a:xfrm>
            <a:off x="863600" y="5270500"/>
            <a:ext cx="800100" cy="4445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7184" name="Freeform 169"/>
          <p:cNvSpPr>
            <a:spLocks/>
          </p:cNvSpPr>
          <p:nvPr/>
        </p:nvSpPr>
        <p:spPr bwMode="auto">
          <a:xfrm>
            <a:off x="628650" y="5353050"/>
            <a:ext cx="1038225" cy="285750"/>
          </a:xfrm>
          <a:custGeom>
            <a:avLst/>
            <a:gdLst>
              <a:gd name="T0" fmla="*/ 2147483646 w 654"/>
              <a:gd name="T1" fmla="*/ 0 h 180"/>
              <a:gd name="T2" fmla="*/ 2147483646 w 654"/>
              <a:gd name="T3" fmla="*/ 2147483646 h 180"/>
              <a:gd name="T4" fmla="*/ 2147483646 w 654"/>
              <a:gd name="T5" fmla="*/ 2147483646 h 180"/>
              <a:gd name="T6" fmla="*/ 0 w 654"/>
              <a:gd name="T7" fmla="*/ 2147483646 h 180"/>
              <a:gd name="T8" fmla="*/ 0 60000 65536"/>
              <a:gd name="T9" fmla="*/ 0 60000 65536"/>
              <a:gd name="T10" fmla="*/ 0 60000 65536"/>
              <a:gd name="T11" fmla="*/ 0 60000 65536"/>
              <a:gd name="T12" fmla="*/ 0 w 654"/>
              <a:gd name="T13" fmla="*/ 0 h 180"/>
              <a:gd name="T14" fmla="*/ 654 w 654"/>
              <a:gd name="T15" fmla="*/ 180 h 1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54" h="180">
                <a:moveTo>
                  <a:pt x="654" y="0"/>
                </a:moveTo>
                <a:cubicBezTo>
                  <a:pt x="615" y="51"/>
                  <a:pt x="576" y="103"/>
                  <a:pt x="516" y="132"/>
                </a:cubicBezTo>
                <a:cubicBezTo>
                  <a:pt x="456" y="161"/>
                  <a:pt x="380" y="168"/>
                  <a:pt x="294" y="174"/>
                </a:cubicBezTo>
                <a:cubicBezTo>
                  <a:pt x="208" y="180"/>
                  <a:pt x="49" y="170"/>
                  <a:pt x="0" y="168"/>
                </a:cubicBezTo>
              </a:path>
            </a:pathLst>
          </a:custGeom>
          <a:noFill/>
          <a:ln w="635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uk-UA"/>
          </a:p>
        </p:txBody>
      </p:sp>
      <p:sp>
        <p:nvSpPr>
          <p:cNvPr id="7185" name="Text Box 165"/>
          <p:cNvSpPr txBox="1">
            <a:spLocks noChangeArrowheads="1"/>
          </p:cNvSpPr>
          <p:nvPr/>
        </p:nvSpPr>
        <p:spPr bwMode="auto">
          <a:xfrm>
            <a:off x="1408113" y="5475288"/>
            <a:ext cx="5984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altLang="ru-RU" sz="1000" b="1">
                <a:latin typeface="Arial" charset="0"/>
              </a:rPr>
              <a:t>Pu-239</a:t>
            </a:r>
            <a:endParaRPr lang="ru-RU" altLang="ru-RU" sz="1000" b="1">
              <a:latin typeface="Arial" charset="0"/>
            </a:endParaRPr>
          </a:p>
        </p:txBody>
      </p:sp>
      <p:sp>
        <p:nvSpPr>
          <p:cNvPr id="7186" name="Rectangle 4"/>
          <p:cNvSpPr>
            <a:spLocks noChangeArrowheads="1"/>
          </p:cNvSpPr>
          <p:nvPr/>
        </p:nvSpPr>
        <p:spPr bwMode="auto">
          <a:xfrm>
            <a:off x="8294688" y="2535238"/>
            <a:ext cx="733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ru-RU">
                <a:latin typeface="Arial" charset="0"/>
                <a:sym typeface="Wingdings" pitchFamily="2" charset="2"/>
              </a:rPr>
              <a:t>(</a:t>
            </a:r>
            <a:r>
              <a:rPr lang="ru-RU" altLang="ru-RU" baseline="30000">
                <a:latin typeface="Arial" charset="0"/>
                <a:sym typeface="Wingdings" pitchFamily="2" charset="2"/>
              </a:rPr>
              <a:t>239</a:t>
            </a:r>
            <a:r>
              <a:rPr lang="en-US" altLang="ru-RU" i="1">
                <a:latin typeface="Arial" charset="0"/>
                <a:sym typeface="Wingdings" pitchFamily="2" charset="2"/>
              </a:rPr>
              <a:t>Np)</a:t>
            </a:r>
            <a:endParaRPr lang="ru-RU" altLang="ru-RU"/>
          </a:p>
        </p:txBody>
      </p:sp>
      <p:graphicFrame>
        <p:nvGraphicFramePr>
          <p:cNvPr id="7187" name="Объект 2"/>
          <p:cNvGraphicFramePr>
            <a:graphicFrameLocks noChangeAspect="1"/>
          </p:cNvGraphicFramePr>
          <p:nvPr/>
        </p:nvGraphicFramePr>
        <p:xfrm>
          <a:off x="5270500" y="1096963"/>
          <a:ext cx="3114675" cy="641350"/>
        </p:xfrm>
        <a:graphic>
          <a:graphicData uri="http://schemas.openxmlformats.org/presentationml/2006/ole">
            <p:oleObj spid="_x0000_s7187" name="Уравнение" r:id="rId5" imgW="1892300" imgH="393700" progId="Equation.3">
              <p:embed/>
            </p:oleObj>
          </a:graphicData>
        </a:graphic>
      </p:graphicFrame>
      <p:sp>
        <p:nvSpPr>
          <p:cNvPr id="7188" name="Rectangle 14"/>
          <p:cNvSpPr>
            <a:spLocks noChangeArrowheads="1"/>
          </p:cNvSpPr>
          <p:nvPr/>
        </p:nvSpPr>
        <p:spPr bwMode="auto">
          <a:xfrm>
            <a:off x="8296275" y="1924050"/>
            <a:ext cx="679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altLang="ru-RU">
                <a:latin typeface="Arial" charset="0"/>
              </a:rPr>
              <a:t>(</a:t>
            </a:r>
            <a:r>
              <a:rPr lang="ru-RU" altLang="ru-RU" baseline="30000">
                <a:latin typeface="Arial" charset="0"/>
              </a:rPr>
              <a:t>23</a:t>
            </a:r>
            <a:r>
              <a:rPr lang="en-GB" altLang="ru-RU" baseline="30000">
                <a:latin typeface="Arial" charset="0"/>
              </a:rPr>
              <a:t>8</a:t>
            </a:r>
            <a:r>
              <a:rPr lang="en-US" altLang="ru-RU" i="1">
                <a:latin typeface="Arial" charset="0"/>
              </a:rPr>
              <a:t>U)</a:t>
            </a:r>
            <a:endParaRPr lang="ru-RU" altLang="ru-RU"/>
          </a:p>
        </p:txBody>
      </p:sp>
      <p:graphicFrame>
        <p:nvGraphicFramePr>
          <p:cNvPr id="7189" name="Объект 12"/>
          <p:cNvGraphicFramePr>
            <a:graphicFrameLocks noChangeAspect="1"/>
          </p:cNvGraphicFramePr>
          <p:nvPr/>
        </p:nvGraphicFramePr>
        <p:xfrm>
          <a:off x="5270500" y="1751013"/>
          <a:ext cx="1404938" cy="581025"/>
        </p:xfrm>
        <a:graphic>
          <a:graphicData uri="http://schemas.openxmlformats.org/presentationml/2006/ole">
            <p:oleObj spid="_x0000_s7189" name="Уравнение" r:id="rId6" imgW="990170" imgH="406224" progId="Equation.3">
              <p:embed/>
            </p:oleObj>
          </a:graphicData>
        </a:graphic>
      </p:graphicFrame>
      <p:sp>
        <p:nvSpPr>
          <p:cNvPr id="7190" name="Rectangle 16"/>
          <p:cNvSpPr>
            <a:spLocks noChangeArrowheads="1"/>
          </p:cNvSpPr>
          <p:nvPr/>
        </p:nvSpPr>
        <p:spPr bwMode="auto">
          <a:xfrm>
            <a:off x="5281613" y="3109913"/>
            <a:ext cx="13869987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7191" name="Объект 14"/>
          <p:cNvGraphicFramePr>
            <a:graphicFrameLocks noChangeAspect="1"/>
          </p:cNvGraphicFramePr>
          <p:nvPr/>
        </p:nvGraphicFramePr>
        <p:xfrm>
          <a:off x="5273675" y="2346325"/>
          <a:ext cx="1995488" cy="695325"/>
        </p:xfrm>
        <a:graphic>
          <a:graphicData uri="http://schemas.openxmlformats.org/presentationml/2006/ole">
            <p:oleObj spid="_x0000_s7191" name="Уравнение" r:id="rId7" imgW="1282700" imgH="444500" progId="Equation.3">
              <p:embed/>
            </p:oleObj>
          </a:graphicData>
        </a:graphic>
      </p:graphicFrame>
      <p:sp>
        <p:nvSpPr>
          <p:cNvPr id="7192" name="Rectangle 18"/>
          <p:cNvSpPr>
            <a:spLocks noChangeArrowheads="1"/>
          </p:cNvSpPr>
          <p:nvPr/>
        </p:nvSpPr>
        <p:spPr bwMode="auto">
          <a:xfrm>
            <a:off x="5273675" y="3973513"/>
            <a:ext cx="12017375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7193" name="Объект 16"/>
          <p:cNvGraphicFramePr>
            <a:graphicFrameLocks noChangeAspect="1"/>
          </p:cNvGraphicFramePr>
          <p:nvPr/>
        </p:nvGraphicFramePr>
        <p:xfrm>
          <a:off x="5270500" y="2984500"/>
          <a:ext cx="1997075" cy="684213"/>
        </p:xfrm>
        <a:graphic>
          <a:graphicData uri="http://schemas.openxmlformats.org/presentationml/2006/ole">
            <p:oleObj spid="_x0000_s7193" name="Уравнение" r:id="rId8" imgW="1307532" imgH="444307" progId="Equation.3">
              <p:embed/>
            </p:oleObj>
          </a:graphicData>
        </a:graphic>
      </p:graphicFrame>
      <p:sp>
        <p:nvSpPr>
          <p:cNvPr id="7194" name="Rectangle 20"/>
          <p:cNvSpPr>
            <a:spLocks noChangeArrowheads="1"/>
          </p:cNvSpPr>
          <p:nvPr/>
        </p:nvSpPr>
        <p:spPr bwMode="auto">
          <a:xfrm>
            <a:off x="8294688" y="3163888"/>
            <a:ext cx="733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altLang="ru-RU">
                <a:latin typeface="Arial" charset="0"/>
                <a:sym typeface="Wingdings" pitchFamily="2" charset="2"/>
              </a:rPr>
              <a:t>(</a:t>
            </a:r>
            <a:r>
              <a:rPr lang="ru-RU" altLang="ru-RU" baseline="30000">
                <a:latin typeface="Arial" charset="0"/>
                <a:sym typeface="Wingdings" pitchFamily="2" charset="2"/>
              </a:rPr>
              <a:t>239</a:t>
            </a:r>
            <a:r>
              <a:rPr lang="en-US" altLang="ru-RU" i="1">
                <a:latin typeface="Arial" charset="0"/>
                <a:sym typeface="Wingdings" pitchFamily="2" charset="2"/>
              </a:rPr>
              <a:t>Pu)</a:t>
            </a:r>
            <a:endParaRPr lang="ru-RU" altLang="ru-RU"/>
          </a:p>
        </p:txBody>
      </p:sp>
      <p:graphicFrame>
        <p:nvGraphicFramePr>
          <p:cNvPr id="7195" name="Объект 18"/>
          <p:cNvGraphicFramePr>
            <a:graphicFrameLocks noChangeAspect="1"/>
          </p:cNvGraphicFramePr>
          <p:nvPr/>
        </p:nvGraphicFramePr>
        <p:xfrm>
          <a:off x="5281613" y="3659188"/>
          <a:ext cx="1587500" cy="644525"/>
        </p:xfrm>
        <a:graphic>
          <a:graphicData uri="http://schemas.openxmlformats.org/presentationml/2006/ole">
            <p:oleObj spid="_x0000_s7195" name="Уравнение" r:id="rId9" imgW="977476" imgH="393529" progId="Equation.3">
              <p:embed/>
            </p:oleObj>
          </a:graphicData>
        </a:graphic>
      </p:graphicFrame>
      <p:sp>
        <p:nvSpPr>
          <p:cNvPr id="7196" name="Rectangle 34"/>
          <p:cNvSpPr>
            <a:spLocks noChangeArrowheads="1"/>
          </p:cNvSpPr>
          <p:nvPr/>
        </p:nvSpPr>
        <p:spPr bwMode="auto">
          <a:xfrm>
            <a:off x="5270500" y="4792663"/>
            <a:ext cx="9050338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 altLang="ru-RU"/>
          </a:p>
        </p:txBody>
      </p:sp>
      <p:sp>
        <p:nvSpPr>
          <p:cNvPr id="7197" name="Rectangle 36"/>
          <p:cNvSpPr>
            <a:spLocks noChangeArrowheads="1"/>
          </p:cNvSpPr>
          <p:nvPr/>
        </p:nvSpPr>
        <p:spPr bwMode="auto">
          <a:xfrm>
            <a:off x="6026150" y="4721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7198" name="Объект 22"/>
          <p:cNvGraphicFramePr>
            <a:graphicFrameLocks noChangeAspect="1"/>
          </p:cNvGraphicFramePr>
          <p:nvPr/>
        </p:nvGraphicFramePr>
        <p:xfrm>
          <a:off x="6075363" y="4616450"/>
          <a:ext cx="1838325" cy="684213"/>
        </p:xfrm>
        <a:graphic>
          <a:graphicData uri="http://schemas.openxmlformats.org/presentationml/2006/ole">
            <p:oleObj spid="_x0000_s7198" name="Уравнение" r:id="rId10" imgW="1307532" imgH="482391" progId="Equation.3">
              <p:embed/>
            </p:oleObj>
          </a:graphicData>
        </a:graphic>
      </p:graphicFrame>
      <p:sp>
        <p:nvSpPr>
          <p:cNvPr id="7199" name="Прямоугольник 24"/>
          <p:cNvSpPr>
            <a:spLocks noChangeArrowheads="1"/>
          </p:cNvSpPr>
          <p:nvPr/>
        </p:nvSpPr>
        <p:spPr bwMode="auto">
          <a:xfrm>
            <a:off x="5605463" y="6073775"/>
            <a:ext cx="3324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ru-RU">
                <a:cs typeface="Times New Roman" pitchFamily="18" charset="0"/>
              </a:rPr>
              <a:t>Gann V. V., Gann A. V. </a:t>
            </a:r>
            <a:r>
              <a:rPr lang="en-US" altLang="ru-RU"/>
              <a:t>(NPAE-Kyiv2012) </a:t>
            </a:r>
            <a:r>
              <a:rPr lang="en-US" altLang="ru-RU">
                <a:cs typeface="Times New Roman" pitchFamily="18" charset="0"/>
              </a:rPr>
              <a:t> </a:t>
            </a:r>
            <a:endParaRPr lang="ru-RU" altLang="ru-RU"/>
          </a:p>
        </p:txBody>
      </p:sp>
      <p:graphicFrame>
        <p:nvGraphicFramePr>
          <p:cNvPr id="7200" name="Объект 18"/>
          <p:cNvGraphicFramePr>
            <a:graphicFrameLocks noChangeAspect="1"/>
          </p:cNvGraphicFramePr>
          <p:nvPr/>
        </p:nvGraphicFramePr>
        <p:xfrm>
          <a:off x="5973763" y="5287963"/>
          <a:ext cx="2152650" cy="671512"/>
        </p:xfrm>
        <a:graphic>
          <a:graphicData uri="http://schemas.openxmlformats.org/presentationml/2006/ole">
            <p:oleObj spid="_x0000_s7200" name="Уравнение" r:id="rId11" imgW="1562100" imgH="482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1143000" y="6324600"/>
            <a:ext cx="701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1" hangingPunct="1"/>
            <a:endParaRPr lang="ru-RU" altLang="ru-RU" sz="1200" b="1" i="1">
              <a:solidFill>
                <a:schemeClr val="bg2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8199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8200" name="Rectangle 9"/>
          <p:cNvSpPr>
            <a:spLocks noChangeArrowheads="1"/>
          </p:cNvSpPr>
          <p:nvPr/>
        </p:nvSpPr>
        <p:spPr bwMode="auto">
          <a:xfrm>
            <a:off x="3624263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8201" name="Rectangle 10"/>
          <p:cNvSpPr>
            <a:spLocks noChangeArrowheads="1"/>
          </p:cNvSpPr>
          <p:nvPr/>
        </p:nvSpPr>
        <p:spPr bwMode="auto">
          <a:xfrm>
            <a:off x="407670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8202" name="Rectangle 11"/>
          <p:cNvSpPr>
            <a:spLocks noChangeArrowheads="1"/>
          </p:cNvSpPr>
          <p:nvPr/>
        </p:nvSpPr>
        <p:spPr bwMode="auto">
          <a:xfrm>
            <a:off x="3776663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8203" name="Rectangle 12"/>
          <p:cNvSpPr>
            <a:spLocks noChangeArrowheads="1"/>
          </p:cNvSpPr>
          <p:nvPr/>
        </p:nvSpPr>
        <p:spPr bwMode="auto">
          <a:xfrm>
            <a:off x="405765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8204" name="Rectangle 13"/>
          <p:cNvSpPr>
            <a:spLocks noChangeArrowheads="1"/>
          </p:cNvSpPr>
          <p:nvPr/>
        </p:nvSpPr>
        <p:spPr bwMode="auto">
          <a:xfrm>
            <a:off x="4186238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8205" name="Rectangle 14"/>
          <p:cNvSpPr>
            <a:spLocks noChangeArrowheads="1"/>
          </p:cNvSpPr>
          <p:nvPr/>
        </p:nvSpPr>
        <p:spPr bwMode="auto">
          <a:xfrm>
            <a:off x="374808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8206" name="Rectangle 15"/>
          <p:cNvSpPr>
            <a:spLocks noChangeArrowheads="1"/>
          </p:cNvSpPr>
          <p:nvPr/>
        </p:nvSpPr>
        <p:spPr bwMode="auto">
          <a:xfrm>
            <a:off x="407670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8207" name="Rectangle 16"/>
          <p:cNvSpPr>
            <a:spLocks noChangeArrowheads="1"/>
          </p:cNvSpPr>
          <p:nvPr/>
        </p:nvSpPr>
        <p:spPr bwMode="auto">
          <a:xfrm>
            <a:off x="445293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8208" name="Rectangle 17"/>
          <p:cNvSpPr>
            <a:spLocks noChangeArrowheads="1"/>
          </p:cNvSpPr>
          <p:nvPr/>
        </p:nvSpPr>
        <p:spPr bwMode="auto">
          <a:xfrm>
            <a:off x="4443413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8209" name="Rectangle 18"/>
          <p:cNvSpPr>
            <a:spLocks noChangeArrowheads="1"/>
          </p:cNvSpPr>
          <p:nvPr/>
        </p:nvSpPr>
        <p:spPr bwMode="auto">
          <a:xfrm>
            <a:off x="447675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8210" name="Rectangle 19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8211" name="Rectangle 20"/>
          <p:cNvSpPr>
            <a:spLocks noChangeArrowheads="1"/>
          </p:cNvSpPr>
          <p:nvPr/>
        </p:nvSpPr>
        <p:spPr bwMode="auto">
          <a:xfrm>
            <a:off x="-361950" y="2147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8212" name="Rectangle 21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8213" name="Rectangle 22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8214" name="Rectangle 23"/>
          <p:cNvSpPr>
            <a:spLocks noChangeArrowheads="1"/>
          </p:cNvSpPr>
          <p:nvPr/>
        </p:nvSpPr>
        <p:spPr bwMode="auto">
          <a:xfrm>
            <a:off x="3871913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8215" name="Line 24"/>
          <p:cNvSpPr>
            <a:spLocks noChangeShapeType="1"/>
          </p:cNvSpPr>
          <p:nvPr/>
        </p:nvSpPr>
        <p:spPr bwMode="auto">
          <a:xfrm flipV="1">
            <a:off x="352425" y="5172075"/>
            <a:ext cx="8486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uk-UA"/>
          </a:p>
        </p:txBody>
      </p:sp>
      <p:sp>
        <p:nvSpPr>
          <p:cNvPr id="8216" name="Line 25"/>
          <p:cNvSpPr>
            <a:spLocks noChangeShapeType="1"/>
          </p:cNvSpPr>
          <p:nvPr/>
        </p:nvSpPr>
        <p:spPr bwMode="auto">
          <a:xfrm flipV="1">
            <a:off x="342900" y="2501900"/>
            <a:ext cx="8486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uk-UA"/>
          </a:p>
        </p:txBody>
      </p:sp>
      <p:pic>
        <p:nvPicPr>
          <p:cNvPr id="8217" name="Picture 26" descr="ANI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2225675"/>
            <a:ext cx="4679950" cy="324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51" name="Picture 27" descr="anim4"/>
          <p:cNvPicPr>
            <a:picLocks noChangeAspect="1" noChangeArrowheads="1"/>
          </p:cNvPicPr>
          <p:nvPr/>
        </p:nvPicPr>
        <p:blipFill>
          <a:blip r:embed="rId3" cstate="print"/>
          <a:srcRect l="7732" t="59517" r="7732" b="7440"/>
          <a:stretch>
            <a:fillRect/>
          </a:stretch>
        </p:blipFill>
        <p:spPr bwMode="auto">
          <a:xfrm>
            <a:off x="-3649663" y="2124075"/>
            <a:ext cx="14262101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Заголовок 1"/>
          <p:cNvSpPr txBox="1">
            <a:spLocks/>
          </p:cNvSpPr>
          <p:nvPr/>
        </p:nvSpPr>
        <p:spPr>
          <a:xfrm>
            <a:off x="444500" y="577850"/>
            <a:ext cx="8458200" cy="5381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400" b="1" kern="0" dirty="0">
                <a:ea typeface="+mj-ea"/>
                <a:cs typeface="Times New Roman" pitchFamily="18" charset="0"/>
              </a:rPr>
              <a:t>2. Одномерная стоячая волна горения </a:t>
            </a: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417513" y="1290638"/>
            <a:ext cx="8458200" cy="700087"/>
          </a:xfrm>
          <a:prstGeom prst="rect">
            <a:avLst/>
          </a:prstGeom>
        </p:spPr>
        <p:txBody>
          <a:bodyPr/>
          <a:lstStyle/>
          <a:p>
            <a:pPr algn="just">
              <a:defRPr/>
            </a:pPr>
            <a:r>
              <a:rPr lang="ru-RU" sz="1800" kern="0" dirty="0">
                <a:ea typeface="+mj-ea"/>
                <a:cs typeface="Times New Roman" pitchFamily="18" charset="0"/>
              </a:rPr>
              <a:t>1)  Простейший пример стоячей волны горения мы получим, перейдя в подвижную систему координат, движущуюся вместе с волной.  </a:t>
            </a:r>
          </a:p>
        </p:txBody>
      </p:sp>
      <p:sp>
        <p:nvSpPr>
          <p:cNvPr id="8221" name="Прямоугольник 1"/>
          <p:cNvSpPr>
            <a:spLocks noChangeArrowheads="1"/>
          </p:cNvSpPr>
          <p:nvPr/>
        </p:nvSpPr>
        <p:spPr bwMode="auto">
          <a:xfrm>
            <a:off x="519113" y="5486400"/>
            <a:ext cx="8356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ru-RU" altLang="ru-RU" sz="1800">
                <a:cs typeface="Times New Roman" pitchFamily="18" charset="0"/>
              </a:rPr>
              <a:t>Решение для стоячей волны в этом случае получается из известных формул для бегущей волны простым преобразованием координат.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20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20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17513" y="457200"/>
            <a:ext cx="8458200" cy="698500"/>
          </a:xfrm>
        </p:spPr>
        <p:txBody>
          <a:bodyPr/>
          <a:lstStyle/>
          <a:p>
            <a:pPr eaLnBrk="1" hangingPunct="1"/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altLang="ru-RU" sz="2400" b="1" smtClean="0"/>
              <a:t>Критический размер одномерной стоячей волны </a:t>
            </a:r>
            <a:endParaRPr lang="ru-RU" altLang="ru-RU" sz="24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Заголовок 1"/>
          <p:cNvSpPr txBox="1">
            <a:spLocks/>
          </p:cNvSpPr>
          <p:nvPr/>
        </p:nvSpPr>
        <p:spPr bwMode="auto">
          <a:xfrm>
            <a:off x="268288" y="860425"/>
            <a:ext cx="49720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AutoNum type="arabicParenR"/>
              <a:defRPr/>
            </a:pPr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Уравнения </a:t>
            </a: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в движущейся системе координат</a:t>
            </a:r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AutoNum type="arabicParenR"/>
              <a:defRPr/>
            </a:pPr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2" name="Прямоугольник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873263" y="6210428"/>
            <a:ext cx="1170000" cy="511550"/>
          </a:xfrm>
          <a:prstGeom prst="rect">
            <a:avLst/>
          </a:prstGeom>
          <a:blipFill rotWithShape="0">
            <a:blip r:embed="rId3" cstate="print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3" name="Прямоугольник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97852" y="6209650"/>
            <a:ext cx="1991443" cy="509948"/>
          </a:xfrm>
          <a:prstGeom prst="rect">
            <a:avLst/>
          </a:prstGeom>
          <a:blipFill rotWithShape="0">
            <a:blip r:embed="rId4" cstate="print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9224" name="Rectangle 16"/>
          <p:cNvSpPr>
            <a:spLocks noChangeArrowheads="1"/>
          </p:cNvSpPr>
          <p:nvPr/>
        </p:nvSpPr>
        <p:spPr bwMode="auto">
          <a:xfrm>
            <a:off x="5562600" y="5164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9225" name="Объект 4"/>
          <p:cNvGraphicFramePr>
            <a:graphicFrameLocks noChangeAspect="1"/>
          </p:cNvGraphicFramePr>
          <p:nvPr/>
        </p:nvGraphicFramePr>
        <p:xfrm>
          <a:off x="4873625" y="5753100"/>
          <a:ext cx="1247775" cy="457200"/>
        </p:xfrm>
        <a:graphic>
          <a:graphicData uri="http://schemas.openxmlformats.org/presentationml/2006/ole">
            <p:oleObj spid="_x0000_s9225" name="Equation" r:id="rId5" imgW="1244600" imgH="457200" progId="Equation.DSMT4">
              <p:embed/>
            </p:oleObj>
          </a:graphicData>
        </a:graphic>
      </p:graphicFrame>
      <p:sp>
        <p:nvSpPr>
          <p:cNvPr id="9226" name="Rectangle 18"/>
          <p:cNvSpPr>
            <a:spLocks noChangeArrowheads="1"/>
          </p:cNvSpPr>
          <p:nvPr/>
        </p:nvSpPr>
        <p:spPr bwMode="auto">
          <a:xfrm>
            <a:off x="5667375" y="4891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9227" name="Объект 6"/>
          <p:cNvGraphicFramePr>
            <a:graphicFrameLocks noChangeAspect="1"/>
          </p:cNvGraphicFramePr>
          <p:nvPr/>
        </p:nvGraphicFramePr>
        <p:xfrm>
          <a:off x="6197600" y="5861050"/>
          <a:ext cx="2809875" cy="238125"/>
        </p:xfrm>
        <a:graphic>
          <a:graphicData uri="http://schemas.openxmlformats.org/presentationml/2006/ole">
            <p:oleObj spid="_x0000_s9227" name="Equation" r:id="rId6" imgW="2806700" imgH="241300" progId="Equation.DSMT4">
              <p:embed/>
            </p:oleObj>
          </a:graphicData>
        </a:graphic>
      </p:graphicFrame>
      <p:sp>
        <p:nvSpPr>
          <p:cNvPr id="922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9229" name="Объект 8"/>
          <p:cNvGraphicFramePr>
            <a:graphicFrameLocks noChangeAspect="1"/>
          </p:cNvGraphicFramePr>
          <p:nvPr/>
        </p:nvGraphicFramePr>
        <p:xfrm>
          <a:off x="260350" y="2081213"/>
          <a:ext cx="4433888" cy="419100"/>
        </p:xfrm>
        <a:graphic>
          <a:graphicData uri="http://schemas.openxmlformats.org/presentationml/2006/ole">
            <p:oleObj spid="_x0000_s9229" name="Equation" r:id="rId7" imgW="5130800" imgH="482600" progId="Equation.DSMT4">
              <p:embed/>
            </p:oleObj>
          </a:graphicData>
        </a:graphic>
      </p:graphicFrame>
      <p:graphicFrame>
        <p:nvGraphicFramePr>
          <p:cNvPr id="9230" name="Объект 10"/>
          <p:cNvGraphicFramePr>
            <a:graphicFrameLocks noChangeAspect="1"/>
          </p:cNvGraphicFramePr>
          <p:nvPr/>
        </p:nvGraphicFramePr>
        <p:xfrm>
          <a:off x="2881313" y="1517650"/>
          <a:ext cx="1809750" cy="571500"/>
        </p:xfrm>
        <a:graphic>
          <a:graphicData uri="http://schemas.openxmlformats.org/presentationml/2006/ole">
            <p:oleObj spid="_x0000_s9230" name="Equation" r:id="rId8" imgW="1473200" imgH="469900" progId="Equation.DSMT4">
              <p:embed/>
            </p:oleObj>
          </a:graphicData>
        </a:graphic>
      </p:graphicFrame>
      <p:graphicFrame>
        <p:nvGraphicFramePr>
          <p:cNvPr id="9231" name="Объект 12"/>
          <p:cNvGraphicFramePr>
            <a:graphicFrameLocks noChangeAspect="1"/>
          </p:cNvGraphicFramePr>
          <p:nvPr/>
        </p:nvGraphicFramePr>
        <p:xfrm>
          <a:off x="260350" y="1554163"/>
          <a:ext cx="2336800" cy="482600"/>
        </p:xfrm>
        <a:graphic>
          <a:graphicData uri="http://schemas.openxmlformats.org/presentationml/2006/ole">
            <p:oleObj spid="_x0000_s9231" name="Equation" r:id="rId9" imgW="1930400" imgH="393700" progId="Equation.DSMT4">
              <p:embed/>
            </p:oleObj>
          </a:graphicData>
        </a:graphic>
      </p:graphicFrame>
      <p:pic>
        <p:nvPicPr>
          <p:cNvPr id="9232" name="Рисунок 20"/>
          <p:cNvPicPr>
            <a:picLocks noChangeAspect="1" noChangeArrowheads="1"/>
          </p:cNvPicPr>
          <p:nvPr/>
        </p:nvPicPr>
        <p:blipFill>
          <a:blip r:embed="rId10" cstate="print"/>
          <a:srcRect l="7765" t="8200" r="11917" b="6158"/>
          <a:stretch>
            <a:fillRect/>
          </a:stretch>
        </p:blipFill>
        <p:spPr bwMode="auto">
          <a:xfrm>
            <a:off x="117475" y="2489200"/>
            <a:ext cx="4427538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Рисунок 21"/>
          <p:cNvPicPr>
            <a:picLocks noChangeAspect="1" noChangeArrowheads="1"/>
          </p:cNvPicPr>
          <p:nvPr/>
        </p:nvPicPr>
        <p:blipFill>
          <a:blip r:embed="rId11" cstate="print"/>
          <a:srcRect l="8034" t="8200" r="11649" b="5974"/>
          <a:stretch>
            <a:fillRect/>
          </a:stretch>
        </p:blipFill>
        <p:spPr bwMode="auto">
          <a:xfrm>
            <a:off x="4702175" y="1473200"/>
            <a:ext cx="4349750" cy="326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4" name="Прямоугольник 13"/>
          <p:cNvSpPr>
            <a:spLocks noChangeArrowheads="1"/>
          </p:cNvSpPr>
          <p:nvPr/>
        </p:nvSpPr>
        <p:spPr bwMode="auto">
          <a:xfrm>
            <a:off x="0" y="5802313"/>
            <a:ext cx="4572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dirty="0">
                <a:cs typeface="Times New Roman" pitchFamily="18" charset="0"/>
              </a:rPr>
              <a:t>На Рис. сплошными линиями изображены зависимости размеров стоячих волн </a:t>
            </a:r>
            <a:r>
              <a:rPr lang="en-US" sz="1200" i="1" dirty="0">
                <a:cs typeface="Times New Roman" pitchFamily="18" charset="0"/>
              </a:rPr>
              <a:t>d</a:t>
            </a:r>
            <a:r>
              <a:rPr lang="ru-RU" sz="1200" baseline="-25000" dirty="0">
                <a:cs typeface="Times New Roman" pitchFamily="18" charset="0"/>
              </a:rPr>
              <a:t>1/2 </a:t>
            </a:r>
            <a:r>
              <a:rPr lang="ru-RU" sz="1200" dirty="0">
                <a:cs typeface="Times New Roman" pitchFamily="18" charset="0"/>
              </a:rPr>
              <a:t>(диаметр волны на половине её высоты) от величины максимального флюенса </a:t>
            </a:r>
            <a:r>
              <a:rPr lang="ru-RU" sz="1200" i="1" dirty="0">
                <a:cs typeface="Times New Roman" pitchFamily="18" charset="0"/>
              </a:rPr>
              <a:t>φ</a:t>
            </a:r>
            <a:r>
              <a:rPr lang="ru-RU" sz="1200" baseline="-25000" dirty="0">
                <a:cs typeface="Times New Roman" pitchFamily="18" charset="0"/>
              </a:rPr>
              <a:t>0 </a:t>
            </a:r>
            <a:r>
              <a:rPr lang="ru-RU" sz="1200" dirty="0">
                <a:cs typeface="Times New Roman" pitchFamily="18" charset="0"/>
              </a:rPr>
              <a:t>в материалах</a:t>
            </a:r>
            <a:r>
              <a:rPr lang="ru-RU" sz="1200" baseline="-25000" dirty="0">
                <a:cs typeface="Times New Roman" pitchFamily="18" charset="0"/>
              </a:rPr>
              <a:t> </a:t>
            </a:r>
            <a:r>
              <a:rPr lang="ru-RU" sz="1200" dirty="0">
                <a:cs typeface="Times New Roman" pitchFamily="18" charset="0"/>
              </a:rPr>
              <a:t>с </a:t>
            </a:r>
            <a:r>
              <a:rPr lang="ru-RU" sz="1200" i="1" dirty="0" err="1">
                <a:cs typeface="Times New Roman" pitchFamily="18" charset="0"/>
              </a:rPr>
              <a:t>β </a:t>
            </a:r>
            <a:r>
              <a:rPr lang="ru-RU" sz="1200" dirty="0">
                <a:cs typeface="Times New Roman" pitchFamily="18" charset="0"/>
              </a:rPr>
              <a:t>= 1 и </a:t>
            </a:r>
            <a:r>
              <a:rPr lang="ru-RU" sz="1200" i="1" dirty="0" err="1">
                <a:cs typeface="Times New Roman" pitchFamily="18" charset="0"/>
              </a:rPr>
              <a:t>β</a:t>
            </a:r>
            <a:r>
              <a:rPr lang="ru-RU" sz="1200" dirty="0" err="1">
                <a:cs typeface="Times New Roman" pitchFamily="18" charset="0"/>
              </a:rPr>
              <a:t> </a:t>
            </a:r>
            <a:r>
              <a:rPr lang="ru-RU" sz="1200" dirty="0">
                <a:cs typeface="Times New Roman" pitchFamily="18" charset="0"/>
              </a:rPr>
              <a:t>= 2 при одинаковых значениях параметра </a:t>
            </a:r>
            <a:r>
              <a:rPr lang="en-US" sz="1200" i="1" dirty="0">
                <a:cs typeface="Times New Roman" pitchFamily="18" charset="0"/>
              </a:rPr>
              <a:t>c</a:t>
            </a:r>
            <a:r>
              <a:rPr lang="ru-RU" sz="1200" dirty="0">
                <a:cs typeface="Times New Roman" pitchFamily="18" charset="0"/>
              </a:rPr>
              <a:t> = 10.</a:t>
            </a:r>
            <a:endParaRPr lang="ru-RU" sz="1200" dirty="0"/>
          </a:p>
        </p:txBody>
      </p:sp>
      <p:sp>
        <p:nvSpPr>
          <p:cNvPr id="9235" name="Прямоугольник 14"/>
          <p:cNvSpPr>
            <a:spLocks noChangeArrowheads="1"/>
          </p:cNvSpPr>
          <p:nvPr/>
        </p:nvSpPr>
        <p:spPr bwMode="auto">
          <a:xfrm>
            <a:off x="4826000" y="4737100"/>
            <a:ext cx="4398963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cs typeface="Times New Roman" pitchFamily="18" charset="0"/>
              </a:rPr>
              <a:t>Критические размеры стоячих волн в зависимости от параметров материала.</a:t>
            </a:r>
            <a:r>
              <a:rPr lang="ru-RU" sz="1200"/>
              <a:t> Из Рис. видно, что подбором значения параметра </a:t>
            </a:r>
            <a:r>
              <a:rPr lang="ru-RU" sz="1200" i="1"/>
              <a:t>с </a:t>
            </a:r>
            <a:r>
              <a:rPr lang="ru-RU" sz="1200"/>
              <a:t>можно существенно уменьшить максимальный флюенс </a:t>
            </a:r>
            <a:r>
              <a:rPr lang="ru-RU" sz="1200" i="1"/>
              <a:t>φ</a:t>
            </a:r>
            <a:r>
              <a:rPr lang="ru-RU" sz="1200" baseline="-25000"/>
              <a:t>0 </a:t>
            </a:r>
            <a:r>
              <a:rPr lang="ru-RU" sz="1200"/>
              <a:t>и геометрические размеры стоячей волны горения </a:t>
            </a:r>
            <a:r>
              <a:rPr lang="en-US" sz="1200" i="1"/>
              <a:t>d</a:t>
            </a:r>
            <a:r>
              <a:rPr lang="ru-RU" sz="1200" baseline="-25000"/>
              <a:t>1/2 </a:t>
            </a:r>
            <a:r>
              <a:rPr lang="ru-RU" sz="1200"/>
              <a:t>по сравнению с аналогичными параметрами бегущей волны.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31800" y="411163"/>
            <a:ext cx="8407400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altLang="ru-RU" sz="2400" b="1"/>
              <a:t>4. Цилиндрическая и сферическая бегущая волна ядерного горения</a:t>
            </a:r>
            <a:endParaRPr lang="ru-RU" altLang="ru-RU" sz="2400" b="1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0246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0248" name="Rectangle 9"/>
          <p:cNvSpPr>
            <a:spLocks noChangeArrowheads="1"/>
          </p:cNvSpPr>
          <p:nvPr/>
        </p:nvSpPr>
        <p:spPr bwMode="auto">
          <a:xfrm>
            <a:off x="3624263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0249" name="Rectangle 10"/>
          <p:cNvSpPr>
            <a:spLocks noChangeArrowheads="1"/>
          </p:cNvSpPr>
          <p:nvPr/>
        </p:nvSpPr>
        <p:spPr bwMode="auto">
          <a:xfrm>
            <a:off x="407670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0250" name="Rectangle 11"/>
          <p:cNvSpPr>
            <a:spLocks noChangeArrowheads="1"/>
          </p:cNvSpPr>
          <p:nvPr/>
        </p:nvSpPr>
        <p:spPr bwMode="auto">
          <a:xfrm>
            <a:off x="3776663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0251" name="Rectangle 12"/>
          <p:cNvSpPr>
            <a:spLocks noChangeArrowheads="1"/>
          </p:cNvSpPr>
          <p:nvPr/>
        </p:nvSpPr>
        <p:spPr bwMode="auto">
          <a:xfrm>
            <a:off x="405765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0252" name="Rectangle 13"/>
          <p:cNvSpPr>
            <a:spLocks noChangeArrowheads="1"/>
          </p:cNvSpPr>
          <p:nvPr/>
        </p:nvSpPr>
        <p:spPr bwMode="auto">
          <a:xfrm>
            <a:off x="4186238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0253" name="Rectangle 14"/>
          <p:cNvSpPr>
            <a:spLocks noChangeArrowheads="1"/>
          </p:cNvSpPr>
          <p:nvPr/>
        </p:nvSpPr>
        <p:spPr bwMode="auto">
          <a:xfrm>
            <a:off x="374808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0254" name="Rectangle 15"/>
          <p:cNvSpPr>
            <a:spLocks noChangeArrowheads="1"/>
          </p:cNvSpPr>
          <p:nvPr/>
        </p:nvSpPr>
        <p:spPr bwMode="auto">
          <a:xfrm>
            <a:off x="407670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0255" name="Rectangle 16"/>
          <p:cNvSpPr>
            <a:spLocks noChangeArrowheads="1"/>
          </p:cNvSpPr>
          <p:nvPr/>
        </p:nvSpPr>
        <p:spPr bwMode="auto">
          <a:xfrm>
            <a:off x="445293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0256" name="Rectangle 17"/>
          <p:cNvSpPr>
            <a:spLocks noChangeArrowheads="1"/>
          </p:cNvSpPr>
          <p:nvPr/>
        </p:nvSpPr>
        <p:spPr bwMode="auto">
          <a:xfrm>
            <a:off x="4443413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0257" name="Rectangle 18"/>
          <p:cNvSpPr>
            <a:spLocks noChangeArrowheads="1"/>
          </p:cNvSpPr>
          <p:nvPr/>
        </p:nvSpPr>
        <p:spPr bwMode="auto">
          <a:xfrm>
            <a:off x="447675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0258" name="Rectangle 22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0259" name="Rectangle 23"/>
          <p:cNvSpPr>
            <a:spLocks noChangeArrowheads="1"/>
          </p:cNvSpPr>
          <p:nvPr/>
        </p:nvSpPr>
        <p:spPr bwMode="auto">
          <a:xfrm>
            <a:off x="3871913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0260" name="Oval 25"/>
          <p:cNvSpPr>
            <a:spLocks noChangeArrowheads="1"/>
          </p:cNvSpPr>
          <p:nvPr/>
        </p:nvSpPr>
        <p:spPr bwMode="auto">
          <a:xfrm>
            <a:off x="612775" y="1614488"/>
            <a:ext cx="3344863" cy="10906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10261" name="Oval 26"/>
          <p:cNvSpPr>
            <a:spLocks noChangeArrowheads="1"/>
          </p:cNvSpPr>
          <p:nvPr/>
        </p:nvSpPr>
        <p:spPr bwMode="auto">
          <a:xfrm>
            <a:off x="600075" y="4449763"/>
            <a:ext cx="3346450" cy="12509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>
              <a:solidFill>
                <a:schemeClr val="bg1"/>
              </a:solidFill>
            </a:endParaRPr>
          </a:p>
        </p:txBody>
      </p:sp>
      <p:sp>
        <p:nvSpPr>
          <p:cNvPr id="10262" name="Line 27"/>
          <p:cNvSpPr>
            <a:spLocks noChangeShapeType="1"/>
          </p:cNvSpPr>
          <p:nvPr/>
        </p:nvSpPr>
        <p:spPr bwMode="auto">
          <a:xfrm>
            <a:off x="600075" y="2147888"/>
            <a:ext cx="0" cy="292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uk-UA"/>
          </a:p>
        </p:txBody>
      </p:sp>
      <p:sp>
        <p:nvSpPr>
          <p:cNvPr id="10263" name="Line 28"/>
          <p:cNvSpPr>
            <a:spLocks noChangeShapeType="1"/>
          </p:cNvSpPr>
          <p:nvPr/>
        </p:nvSpPr>
        <p:spPr bwMode="auto">
          <a:xfrm>
            <a:off x="3946525" y="2136775"/>
            <a:ext cx="0" cy="293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uk-UA"/>
          </a:p>
        </p:txBody>
      </p:sp>
      <p:sp>
        <p:nvSpPr>
          <p:cNvPr id="10264" name="Oval 30"/>
          <p:cNvSpPr>
            <a:spLocks noChangeArrowheads="1"/>
          </p:cNvSpPr>
          <p:nvPr/>
        </p:nvSpPr>
        <p:spPr bwMode="auto">
          <a:xfrm>
            <a:off x="2093913" y="4948238"/>
            <a:ext cx="295275" cy="177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10265" name="Text Box 33"/>
          <p:cNvSpPr txBox="1">
            <a:spLocks noChangeArrowheads="1"/>
          </p:cNvSpPr>
          <p:nvPr/>
        </p:nvSpPr>
        <p:spPr bwMode="auto">
          <a:xfrm>
            <a:off x="655638" y="3316288"/>
            <a:ext cx="70485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/>
              <a:t>U-238</a:t>
            </a:r>
            <a:endParaRPr lang="ru-RU" altLang="ru-RU"/>
          </a:p>
        </p:txBody>
      </p:sp>
      <p:sp>
        <p:nvSpPr>
          <p:cNvPr id="10266" name="Text Box 35"/>
          <p:cNvSpPr txBox="1">
            <a:spLocks noChangeArrowheads="1"/>
          </p:cNvSpPr>
          <p:nvPr/>
        </p:nvSpPr>
        <p:spPr bwMode="auto">
          <a:xfrm>
            <a:off x="590550" y="925513"/>
            <a:ext cx="83026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1600"/>
              <a:t>Прямым моделированием в </a:t>
            </a:r>
            <a:r>
              <a:rPr lang="en-US" altLang="ru-RU" sz="1600"/>
              <a:t>MCNPX </a:t>
            </a:r>
            <a:r>
              <a:rPr lang="ru-RU" altLang="ru-RU" sz="1600"/>
              <a:t>показано, что бегущие волны ядерного горения  могут существовать в цилиндрической и сферической симметрии</a:t>
            </a:r>
          </a:p>
        </p:txBody>
      </p:sp>
      <p:pic>
        <p:nvPicPr>
          <p:cNvPr id="10267" name="Picture 36" descr="Graph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6388" y="2655888"/>
            <a:ext cx="4092575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8" name="Рисунок 1"/>
          <p:cNvPicPr>
            <a:picLocks noChangeAspect="1"/>
          </p:cNvPicPr>
          <p:nvPr/>
        </p:nvPicPr>
        <p:blipFill>
          <a:blip r:embed="rId3" cstate="print"/>
          <a:srcRect l="9410" t="4591" r="12350" b="8086"/>
          <a:stretch>
            <a:fillRect/>
          </a:stretch>
        </p:blipFill>
        <p:spPr bwMode="auto">
          <a:xfrm>
            <a:off x="4610100" y="1506538"/>
            <a:ext cx="4038600" cy="413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9" name="Прямоугольник 2"/>
          <p:cNvSpPr>
            <a:spLocks noChangeArrowheads="1"/>
          </p:cNvSpPr>
          <p:nvPr/>
        </p:nvSpPr>
        <p:spPr bwMode="auto">
          <a:xfrm>
            <a:off x="341313" y="5775325"/>
            <a:ext cx="38877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ru-RU" altLang="ru-RU"/>
              <a:t>Ядерное горение распространяется радиально от оси к стенкам цилиндра реактора. Образуя цилиндрическую бегущую волну горения.</a:t>
            </a:r>
          </a:p>
        </p:txBody>
      </p:sp>
      <p:sp>
        <p:nvSpPr>
          <p:cNvPr id="10270" name="Прямоугольник 3"/>
          <p:cNvSpPr>
            <a:spLocks noChangeArrowheads="1"/>
          </p:cNvSpPr>
          <p:nvPr/>
        </p:nvSpPr>
        <p:spPr bwMode="auto">
          <a:xfrm>
            <a:off x="4398963" y="5629275"/>
            <a:ext cx="45720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/>
              <a:t>В режиме бегущей сферической волны ядерное горение начинается в центральной области активной зоны, содержащей обогащенный уран. Когда концентрация Pu-239 в U-238 становится достаточно высокой, тогда появляется сферическая волна горения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58738" y="460375"/>
            <a:ext cx="9191625" cy="698500"/>
          </a:xfrm>
        </p:spPr>
        <p:txBody>
          <a:bodyPr/>
          <a:lstStyle/>
          <a:p>
            <a:pPr marL="203200" indent="-203200" eaLnBrk="1" hangingPunct="1">
              <a:lnSpc>
                <a:spcPts val="2000"/>
              </a:lnSpc>
              <a:spcBef>
                <a:spcPts val="300"/>
              </a:spcBef>
            </a:pP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5. Критический размер цилиндрической стоячей волны горения</a:t>
            </a:r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1269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1270" name="Rectangle 17"/>
          <p:cNvSpPr>
            <a:spLocks noChangeArrowheads="1"/>
          </p:cNvSpPr>
          <p:nvPr/>
        </p:nvSpPr>
        <p:spPr bwMode="auto">
          <a:xfrm>
            <a:off x="0" y="470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1271" name="Rectangle 18"/>
          <p:cNvSpPr>
            <a:spLocks noChangeArrowheads="1"/>
          </p:cNvSpPr>
          <p:nvPr/>
        </p:nvSpPr>
        <p:spPr bwMode="auto">
          <a:xfrm>
            <a:off x="0" y="9505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 sz="2400"/>
          </a:p>
        </p:txBody>
      </p:sp>
      <p:sp>
        <p:nvSpPr>
          <p:cNvPr id="11272" name="Rectangle 2"/>
          <p:cNvSpPr>
            <a:spLocks noChangeArrowheads="1"/>
          </p:cNvSpPr>
          <p:nvPr/>
        </p:nvSpPr>
        <p:spPr bwMode="auto">
          <a:xfrm>
            <a:off x="669925" y="1939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1273" name="Rectangle 6"/>
          <p:cNvSpPr>
            <a:spLocks noChangeArrowheads="1"/>
          </p:cNvSpPr>
          <p:nvPr/>
        </p:nvSpPr>
        <p:spPr bwMode="auto">
          <a:xfrm>
            <a:off x="887413" y="354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1274" name="Rectangle 12"/>
          <p:cNvSpPr>
            <a:spLocks noChangeArrowheads="1"/>
          </p:cNvSpPr>
          <p:nvPr/>
        </p:nvSpPr>
        <p:spPr bwMode="auto">
          <a:xfrm>
            <a:off x="2835275" y="1370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1275" name="Rectangle 14"/>
          <p:cNvSpPr>
            <a:spLocks noChangeArrowheads="1"/>
          </p:cNvSpPr>
          <p:nvPr/>
        </p:nvSpPr>
        <p:spPr bwMode="auto">
          <a:xfrm>
            <a:off x="2439988" y="1284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11276" name="Объект 12"/>
          <p:cNvGraphicFramePr>
            <a:graphicFrameLocks noChangeAspect="1"/>
          </p:cNvGraphicFramePr>
          <p:nvPr/>
        </p:nvGraphicFramePr>
        <p:xfrm>
          <a:off x="361950" y="1036638"/>
          <a:ext cx="1289050" cy="434975"/>
        </p:xfrm>
        <a:graphic>
          <a:graphicData uri="http://schemas.openxmlformats.org/presentationml/2006/ole">
            <p:oleObj spid="_x0000_s11276" name="Уравнение" r:id="rId3" imgW="1155700" imgH="393700" progId="Equation.3">
              <p:embed/>
            </p:oleObj>
          </a:graphicData>
        </a:graphic>
      </p:graphicFrame>
      <p:graphicFrame>
        <p:nvGraphicFramePr>
          <p:cNvPr id="11277" name="Object 26"/>
          <p:cNvGraphicFramePr>
            <a:graphicFrameLocks noChangeAspect="1"/>
          </p:cNvGraphicFramePr>
          <p:nvPr/>
        </p:nvGraphicFramePr>
        <p:xfrm>
          <a:off x="4791075" y="6275388"/>
          <a:ext cx="962025" cy="538162"/>
        </p:xfrm>
        <a:graphic>
          <a:graphicData uri="http://schemas.openxmlformats.org/presentationml/2006/ole">
            <p:oleObj spid="_x0000_s11277" name="Формула" r:id="rId4" imgW="800447" imgH="444693" progId="Equation.3">
              <p:embed/>
            </p:oleObj>
          </a:graphicData>
        </a:graphic>
      </p:graphicFrame>
      <p:sp>
        <p:nvSpPr>
          <p:cNvPr id="1127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1279" name="Rectangle 25"/>
          <p:cNvSpPr>
            <a:spLocks noChangeArrowheads="1"/>
          </p:cNvSpPr>
          <p:nvPr/>
        </p:nvSpPr>
        <p:spPr bwMode="auto">
          <a:xfrm>
            <a:off x="887413" y="4073525"/>
            <a:ext cx="117665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 altLang="ru-RU"/>
          </a:p>
        </p:txBody>
      </p:sp>
      <p:sp>
        <p:nvSpPr>
          <p:cNvPr id="11280" name="Rectangle 34"/>
          <p:cNvSpPr>
            <a:spLocks noChangeArrowheads="1"/>
          </p:cNvSpPr>
          <p:nvPr/>
        </p:nvSpPr>
        <p:spPr bwMode="auto">
          <a:xfrm>
            <a:off x="887413" y="2054225"/>
            <a:ext cx="121253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 altLang="ru-RU"/>
          </a:p>
        </p:txBody>
      </p:sp>
      <p:sp>
        <p:nvSpPr>
          <p:cNvPr id="11281" name="Прямоугольник 1"/>
          <p:cNvSpPr>
            <a:spLocks noChangeArrowheads="1"/>
          </p:cNvSpPr>
          <p:nvPr/>
        </p:nvSpPr>
        <p:spPr bwMode="auto">
          <a:xfrm>
            <a:off x="4489450" y="4400550"/>
            <a:ext cx="472598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dirty="0">
                <a:cs typeface="Times New Roman" pitchFamily="18" charset="0"/>
              </a:rPr>
              <a:t>Для стоячих цилиндрических волн горения с заданными значениями с и </a:t>
            </a:r>
            <a:r>
              <a:rPr lang="ru-RU" sz="1200" dirty="0" err="1">
                <a:cs typeface="Times New Roman" pitchFamily="18" charset="0"/>
              </a:rPr>
              <a:t>β </a:t>
            </a:r>
            <a:r>
              <a:rPr lang="ru-RU" sz="1200" dirty="0">
                <a:cs typeface="Times New Roman" pitchFamily="18" charset="0"/>
              </a:rPr>
              <a:t>также существует критический </a:t>
            </a:r>
            <a:r>
              <a:rPr lang="ru-RU" sz="1200" dirty="0" smtClean="0">
                <a:cs typeface="Times New Roman" pitchFamily="18" charset="0"/>
              </a:rPr>
              <a:t>размер </a:t>
            </a:r>
            <a:r>
              <a:rPr lang="en-US" sz="1200" i="1" dirty="0" smtClean="0">
                <a:cs typeface="Times New Roman" pitchFamily="18" charset="0"/>
              </a:rPr>
              <a:t>d</a:t>
            </a:r>
            <a:r>
              <a:rPr lang="ru-RU" sz="1200" baseline="-25000" dirty="0" smtClean="0">
                <a:cs typeface="Times New Roman" pitchFamily="18" charset="0"/>
              </a:rPr>
              <a:t>1/2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smtClean="0">
                <a:cs typeface="Times New Roman" pitchFamily="18" charset="0"/>
              </a:rPr>
              <a:t>, </a:t>
            </a:r>
            <a:r>
              <a:rPr lang="ru-RU" sz="1200" dirty="0">
                <a:cs typeface="Times New Roman" pitchFamily="18" charset="0"/>
              </a:rPr>
              <a:t>меньше которого они не существуют. На Рис. изображена зависимость критический размер цилиндрической стоячей волны </a:t>
            </a:r>
            <a:r>
              <a:rPr lang="en-US" sz="1200" i="1" dirty="0" smtClean="0">
                <a:cs typeface="Times New Roman" pitchFamily="18" charset="0"/>
              </a:rPr>
              <a:t>d</a:t>
            </a:r>
            <a:r>
              <a:rPr lang="ru-RU" sz="1200" baseline="-25000" dirty="0" smtClean="0">
                <a:cs typeface="Times New Roman" pitchFamily="18" charset="0"/>
              </a:rPr>
              <a:t>1/2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>
                <a:cs typeface="Times New Roman" pitchFamily="18" charset="0"/>
              </a:rPr>
              <a:t>от величины параметра </a:t>
            </a:r>
            <a:r>
              <a:rPr lang="ru-RU" sz="1200" dirty="0" err="1">
                <a:cs typeface="Times New Roman" pitchFamily="18" charset="0"/>
              </a:rPr>
              <a:t>c</a:t>
            </a:r>
            <a:r>
              <a:rPr lang="ru-RU" sz="1200" dirty="0">
                <a:cs typeface="Times New Roman" pitchFamily="18" charset="0"/>
              </a:rPr>
              <a:t> при </a:t>
            </a:r>
            <a:r>
              <a:rPr lang="ru-RU" sz="1200" dirty="0" err="1">
                <a:cs typeface="Times New Roman" pitchFamily="18" charset="0"/>
              </a:rPr>
              <a:t>β</a:t>
            </a:r>
            <a:r>
              <a:rPr lang="ru-RU" sz="1200" dirty="0">
                <a:cs typeface="Times New Roman" pitchFamily="18" charset="0"/>
              </a:rPr>
              <a:t>=2, горизонтальной пунктирной линией показана ширина бегущей волны в бесконечном пространстве в материале с теми же значениями с и </a:t>
            </a:r>
            <a:r>
              <a:rPr lang="ru-RU" sz="1200" dirty="0" err="1">
                <a:cs typeface="Times New Roman" pitchFamily="18" charset="0"/>
              </a:rPr>
              <a:t>β</a:t>
            </a:r>
            <a:r>
              <a:rPr lang="ru-RU" sz="1200" dirty="0">
                <a:cs typeface="Times New Roman" pitchFamily="18" charset="0"/>
              </a:rPr>
              <a:t>.</a:t>
            </a:r>
            <a:endParaRPr lang="ru-RU" sz="1200" dirty="0"/>
          </a:p>
        </p:txBody>
      </p:sp>
      <p:sp>
        <p:nvSpPr>
          <p:cNvPr id="11282" name="Прямоугольник 2"/>
          <p:cNvSpPr>
            <a:spLocks noChangeArrowheads="1"/>
          </p:cNvSpPr>
          <p:nvPr/>
        </p:nvSpPr>
        <p:spPr bwMode="auto">
          <a:xfrm>
            <a:off x="74613" y="5537200"/>
            <a:ext cx="43148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dirty="0">
                <a:cs typeface="Times New Roman" pitchFamily="18" charset="0"/>
              </a:rPr>
              <a:t>Зависимость размеров цилиндрической стоячей </a:t>
            </a:r>
            <a:r>
              <a:rPr lang="ru-RU" sz="1200" dirty="0" smtClean="0">
                <a:cs typeface="Times New Roman" pitchFamily="18" charset="0"/>
              </a:rPr>
              <a:t>волны</a:t>
            </a:r>
            <a:r>
              <a:rPr lang="en-US" sz="1200" i="1" dirty="0" smtClean="0">
                <a:cs typeface="Times New Roman" pitchFamily="18" charset="0"/>
              </a:rPr>
              <a:t> d</a:t>
            </a:r>
            <a:r>
              <a:rPr lang="ru-RU" sz="1200" baseline="-25000" dirty="0" smtClean="0">
                <a:cs typeface="Times New Roman" pitchFamily="18" charset="0"/>
              </a:rPr>
              <a:t>1/2</a:t>
            </a:r>
            <a:r>
              <a:rPr lang="ru-RU" sz="1200" dirty="0" smtClean="0">
                <a:cs typeface="Times New Roman" pitchFamily="18" charset="0"/>
              </a:rPr>
              <a:t>  </a:t>
            </a:r>
            <a:r>
              <a:rPr lang="ru-RU" sz="1200" dirty="0">
                <a:cs typeface="Times New Roman" pitchFamily="18" charset="0"/>
              </a:rPr>
              <a:t>от флюенса </a:t>
            </a:r>
            <a:r>
              <a:rPr lang="ru-RU" sz="1200" i="1" dirty="0" smtClean="0">
                <a:cs typeface="Times New Roman" pitchFamily="18" charset="0"/>
              </a:rPr>
              <a:t>φ</a:t>
            </a:r>
            <a:r>
              <a:rPr lang="ru-RU" sz="1200" baseline="-25000" dirty="0" smtClean="0">
                <a:cs typeface="Times New Roman" pitchFamily="18" charset="0"/>
              </a:rPr>
              <a:t>0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>
                <a:cs typeface="Times New Roman" pitchFamily="18" charset="0"/>
              </a:rPr>
              <a:t>изображена на Рис. она несколько отличается от зависимости в одномерном случае, однако, на зависимости наблюдается то же значение критического флюенса, ниже которого стоячей волны горения не существует.</a:t>
            </a:r>
            <a:endParaRPr lang="ru-RU" sz="1200" dirty="0"/>
          </a:p>
        </p:txBody>
      </p:sp>
      <p:sp>
        <p:nvSpPr>
          <p:cNvPr id="11283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11284" name="Объект 14"/>
          <p:cNvGraphicFramePr>
            <a:graphicFrameLocks noChangeAspect="1"/>
          </p:cNvGraphicFramePr>
          <p:nvPr/>
        </p:nvGraphicFramePr>
        <p:xfrm>
          <a:off x="1776413" y="1066800"/>
          <a:ext cx="2908300" cy="431800"/>
        </p:xfrm>
        <a:graphic>
          <a:graphicData uri="http://schemas.openxmlformats.org/presentationml/2006/ole">
            <p:oleObj spid="_x0000_s11284" name="Уравнение" r:id="rId5" imgW="2895600" imgH="431800" progId="Equation.3">
              <p:embed/>
            </p:oleObj>
          </a:graphicData>
        </a:graphic>
      </p:graphicFrame>
      <p:graphicFrame>
        <p:nvGraphicFramePr>
          <p:cNvPr id="11285" name="Объект 2"/>
          <p:cNvGraphicFramePr>
            <a:graphicFrameLocks noChangeAspect="1"/>
          </p:cNvGraphicFramePr>
          <p:nvPr/>
        </p:nvGraphicFramePr>
        <p:xfrm>
          <a:off x="361950" y="1439863"/>
          <a:ext cx="2444750" cy="466725"/>
        </p:xfrm>
        <a:graphic>
          <a:graphicData uri="http://schemas.openxmlformats.org/presentationml/2006/ole">
            <p:oleObj spid="_x0000_s11285" name="Уравнение" r:id="rId6" imgW="2438400" imgH="469900" progId="Equation.3">
              <p:embed/>
            </p:oleObj>
          </a:graphicData>
        </a:graphic>
      </p:graphicFrame>
      <p:graphicFrame>
        <p:nvGraphicFramePr>
          <p:cNvPr id="11286" name="Объект 6"/>
          <p:cNvGraphicFramePr>
            <a:graphicFrameLocks noChangeAspect="1"/>
          </p:cNvGraphicFramePr>
          <p:nvPr/>
        </p:nvGraphicFramePr>
        <p:xfrm>
          <a:off x="198438" y="1893888"/>
          <a:ext cx="4373562" cy="419100"/>
        </p:xfrm>
        <a:graphic>
          <a:graphicData uri="http://schemas.openxmlformats.org/presentationml/2006/ole">
            <p:oleObj spid="_x0000_s11286" name="Уравнение" r:id="rId7" imgW="5080000" imgH="482600" progId="Equation.3">
              <p:embed/>
            </p:oleObj>
          </a:graphicData>
        </a:graphic>
      </p:graphicFrame>
      <p:sp>
        <p:nvSpPr>
          <p:cNvPr id="11287" name="Rectangle 35"/>
          <p:cNvSpPr>
            <a:spLocks noChangeArrowheads="1"/>
          </p:cNvSpPr>
          <p:nvPr/>
        </p:nvSpPr>
        <p:spPr bwMode="auto">
          <a:xfrm>
            <a:off x="4751388" y="5400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11288" name="Объект 6"/>
          <p:cNvGraphicFramePr>
            <a:graphicFrameLocks noChangeAspect="1"/>
          </p:cNvGraphicFramePr>
          <p:nvPr/>
        </p:nvGraphicFramePr>
        <p:xfrm>
          <a:off x="4654550" y="5764213"/>
          <a:ext cx="1636713" cy="449262"/>
        </p:xfrm>
        <a:graphic>
          <a:graphicData uri="http://schemas.openxmlformats.org/presentationml/2006/ole">
            <p:oleObj spid="_x0000_s11288" name="Equation" r:id="rId8" imgW="1676400" imgH="457200" progId="Equation.DSMT4">
              <p:embed/>
            </p:oleObj>
          </a:graphicData>
        </a:graphic>
      </p:graphicFrame>
      <p:sp>
        <p:nvSpPr>
          <p:cNvPr id="11289" name="Rectangle 37"/>
          <p:cNvSpPr>
            <a:spLocks noChangeArrowheads="1"/>
          </p:cNvSpPr>
          <p:nvPr/>
        </p:nvSpPr>
        <p:spPr bwMode="auto">
          <a:xfrm>
            <a:off x="6780213" y="5508625"/>
            <a:ext cx="87820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uk-UA"/>
          </a:p>
        </p:txBody>
      </p:sp>
      <p:graphicFrame>
        <p:nvGraphicFramePr>
          <p:cNvPr id="11290" name="Объект 8"/>
          <p:cNvGraphicFramePr>
            <a:graphicFrameLocks noChangeAspect="1"/>
          </p:cNvGraphicFramePr>
          <p:nvPr/>
        </p:nvGraphicFramePr>
        <p:xfrm>
          <a:off x="6424613" y="5883275"/>
          <a:ext cx="2589212" cy="228600"/>
        </p:xfrm>
        <a:graphic>
          <a:graphicData uri="http://schemas.openxmlformats.org/presentationml/2006/ole">
            <p:oleObj spid="_x0000_s11290" name="Equation" r:id="rId9" imgW="2692400" imgH="241300" progId="Equation.DSMT4">
              <p:embed/>
            </p:oleObj>
          </a:graphicData>
        </a:graphic>
      </p:graphicFrame>
      <p:pic>
        <p:nvPicPr>
          <p:cNvPr id="11291" name="Рисунок 35"/>
          <p:cNvPicPr>
            <a:picLocks noChangeAspect="1" noChangeArrowheads="1"/>
          </p:cNvPicPr>
          <p:nvPr/>
        </p:nvPicPr>
        <p:blipFill>
          <a:blip r:embed="rId10" cstate="print"/>
          <a:srcRect l="7991" t="8392" r="10443" b="5754"/>
          <a:stretch>
            <a:fillRect/>
          </a:stretch>
        </p:blipFill>
        <p:spPr bwMode="auto">
          <a:xfrm>
            <a:off x="71438" y="2517775"/>
            <a:ext cx="4318000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2" name="Рисунок 36"/>
          <p:cNvPicPr>
            <a:picLocks noChangeAspect="1" noChangeArrowheads="1"/>
          </p:cNvPicPr>
          <p:nvPr/>
        </p:nvPicPr>
        <p:blipFill>
          <a:blip r:embed="rId11" cstate="print"/>
          <a:srcRect l="8168" t="8199" r="12299" b="7120"/>
          <a:stretch>
            <a:fillRect/>
          </a:stretch>
        </p:blipFill>
        <p:spPr bwMode="auto">
          <a:xfrm>
            <a:off x="4413250" y="1052513"/>
            <a:ext cx="4600575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17513" y="469900"/>
            <a:ext cx="8670925" cy="698500"/>
          </a:xfrm>
        </p:spPr>
        <p:txBody>
          <a:bodyPr/>
          <a:lstStyle/>
          <a:p>
            <a:pPr marL="203200" indent="-203200" eaLnBrk="1" hangingPunct="1">
              <a:lnSpc>
                <a:spcPts val="2000"/>
              </a:lnSpc>
              <a:spcBef>
                <a:spcPts val="300"/>
              </a:spcBef>
            </a:pP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6. Критический размер сферической стоячей волны горения</a:t>
            </a:r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2293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2294" name="Rectangle 17"/>
          <p:cNvSpPr>
            <a:spLocks noChangeArrowheads="1"/>
          </p:cNvSpPr>
          <p:nvPr/>
        </p:nvSpPr>
        <p:spPr bwMode="auto">
          <a:xfrm>
            <a:off x="0" y="470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2295" name="Rectangle 18"/>
          <p:cNvSpPr>
            <a:spLocks noChangeArrowheads="1"/>
          </p:cNvSpPr>
          <p:nvPr/>
        </p:nvSpPr>
        <p:spPr bwMode="auto">
          <a:xfrm>
            <a:off x="0" y="9505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 sz="2400"/>
          </a:p>
        </p:txBody>
      </p:sp>
      <p:sp>
        <p:nvSpPr>
          <p:cNvPr id="12296" name="Rectangle 2"/>
          <p:cNvSpPr>
            <a:spLocks noChangeArrowheads="1"/>
          </p:cNvSpPr>
          <p:nvPr/>
        </p:nvSpPr>
        <p:spPr bwMode="auto">
          <a:xfrm>
            <a:off x="669925" y="1939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2297" name="Rectangle 6"/>
          <p:cNvSpPr>
            <a:spLocks noChangeArrowheads="1"/>
          </p:cNvSpPr>
          <p:nvPr/>
        </p:nvSpPr>
        <p:spPr bwMode="auto">
          <a:xfrm>
            <a:off x="887413" y="354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276350" y="1336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2299" name="Rectangle 12"/>
          <p:cNvSpPr>
            <a:spLocks noChangeArrowheads="1"/>
          </p:cNvSpPr>
          <p:nvPr/>
        </p:nvSpPr>
        <p:spPr bwMode="auto">
          <a:xfrm>
            <a:off x="2835275" y="1370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2300" name="Rectangle 14"/>
          <p:cNvSpPr>
            <a:spLocks noChangeArrowheads="1"/>
          </p:cNvSpPr>
          <p:nvPr/>
        </p:nvSpPr>
        <p:spPr bwMode="auto">
          <a:xfrm>
            <a:off x="2439988" y="1284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12301" name="Объект 12"/>
          <p:cNvGraphicFramePr>
            <a:graphicFrameLocks noChangeAspect="1"/>
          </p:cNvGraphicFramePr>
          <p:nvPr/>
        </p:nvGraphicFramePr>
        <p:xfrm>
          <a:off x="361950" y="1036638"/>
          <a:ext cx="1289050" cy="434975"/>
        </p:xfrm>
        <a:graphic>
          <a:graphicData uri="http://schemas.openxmlformats.org/presentationml/2006/ole">
            <p:oleObj spid="_x0000_s12301" name="Уравнение" r:id="rId3" imgW="1155700" imgH="393700" progId="Equation.3">
              <p:embed/>
            </p:oleObj>
          </a:graphicData>
        </a:graphic>
      </p:graphicFrame>
      <p:graphicFrame>
        <p:nvGraphicFramePr>
          <p:cNvPr id="12302" name="Object 26"/>
          <p:cNvGraphicFramePr>
            <a:graphicFrameLocks noChangeAspect="1"/>
          </p:cNvGraphicFramePr>
          <p:nvPr/>
        </p:nvGraphicFramePr>
        <p:xfrm>
          <a:off x="4884738" y="5915025"/>
          <a:ext cx="963612" cy="538163"/>
        </p:xfrm>
        <a:graphic>
          <a:graphicData uri="http://schemas.openxmlformats.org/presentationml/2006/ole">
            <p:oleObj spid="_x0000_s12302" name="Формула" r:id="rId4" imgW="800447" imgH="444693" progId="Equation.3">
              <p:embed/>
            </p:oleObj>
          </a:graphicData>
        </a:graphic>
      </p:graphicFrame>
      <p:sp>
        <p:nvSpPr>
          <p:cNvPr id="12303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2304" name="Rectangle 25"/>
          <p:cNvSpPr>
            <a:spLocks noChangeArrowheads="1"/>
          </p:cNvSpPr>
          <p:nvPr/>
        </p:nvSpPr>
        <p:spPr bwMode="auto">
          <a:xfrm>
            <a:off x="887413" y="4073525"/>
            <a:ext cx="117665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12305" name="Объект 2"/>
          <p:cNvGraphicFramePr>
            <a:graphicFrameLocks noChangeAspect="1"/>
          </p:cNvGraphicFramePr>
          <p:nvPr/>
        </p:nvGraphicFramePr>
        <p:xfrm>
          <a:off x="60325" y="1900238"/>
          <a:ext cx="4538663" cy="430212"/>
        </p:xfrm>
        <a:graphic>
          <a:graphicData uri="http://schemas.openxmlformats.org/presentationml/2006/ole">
            <p:oleObj spid="_x0000_s12305" r:id="rId5" imgW="5118100" imgH="482600" progId="Equation.DSMT4">
              <p:embed/>
            </p:oleObj>
          </a:graphicData>
        </a:graphic>
      </p:graphicFrame>
      <p:sp>
        <p:nvSpPr>
          <p:cNvPr id="12306" name="Rectangle 27"/>
          <p:cNvSpPr>
            <a:spLocks noChangeArrowheads="1"/>
          </p:cNvSpPr>
          <p:nvPr/>
        </p:nvSpPr>
        <p:spPr bwMode="auto">
          <a:xfrm>
            <a:off x="887413" y="2905125"/>
            <a:ext cx="135445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12307" name="Объект 6"/>
          <p:cNvGraphicFramePr>
            <a:graphicFrameLocks noChangeAspect="1"/>
          </p:cNvGraphicFramePr>
          <p:nvPr/>
        </p:nvGraphicFramePr>
        <p:xfrm>
          <a:off x="361950" y="1479550"/>
          <a:ext cx="2717800" cy="476250"/>
        </p:xfrm>
        <a:graphic>
          <a:graphicData uri="http://schemas.openxmlformats.org/presentationml/2006/ole">
            <p:oleObj spid="_x0000_s12307" r:id="rId6" imgW="2603500" imgH="457200" progId="Equation.DSMT4">
              <p:embed/>
            </p:oleObj>
          </a:graphicData>
        </a:graphic>
      </p:graphicFrame>
      <p:sp>
        <p:nvSpPr>
          <p:cNvPr id="12308" name="Rectangle 34"/>
          <p:cNvSpPr>
            <a:spLocks noChangeArrowheads="1"/>
          </p:cNvSpPr>
          <p:nvPr/>
        </p:nvSpPr>
        <p:spPr bwMode="auto">
          <a:xfrm>
            <a:off x="887413" y="2054225"/>
            <a:ext cx="121253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12309" name="Объект 8"/>
          <p:cNvGraphicFramePr>
            <a:graphicFrameLocks noChangeAspect="1"/>
          </p:cNvGraphicFramePr>
          <p:nvPr/>
        </p:nvGraphicFramePr>
        <p:xfrm>
          <a:off x="1855788" y="1025525"/>
          <a:ext cx="2630487" cy="457200"/>
        </p:xfrm>
        <a:graphic>
          <a:graphicData uri="http://schemas.openxmlformats.org/presentationml/2006/ole">
            <p:oleObj spid="_x0000_s12309" r:id="rId7" imgW="2425700" imgH="419100" progId="Equation.DSMT4">
              <p:embed/>
            </p:oleObj>
          </a:graphicData>
        </a:graphic>
      </p:graphicFrame>
      <p:pic>
        <p:nvPicPr>
          <p:cNvPr id="12310" name="Рисунок 21" descr="F4Sd12fi0.wmf"/>
          <p:cNvPicPr>
            <a:picLocks noChangeAspect="1" noChangeArrowheads="1"/>
          </p:cNvPicPr>
          <p:nvPr/>
        </p:nvPicPr>
        <p:blipFill>
          <a:blip r:embed="rId8" cstate="print"/>
          <a:srcRect l="7898" t="9503" r="11780" b="5659"/>
          <a:stretch>
            <a:fillRect/>
          </a:stretch>
        </p:blipFill>
        <p:spPr bwMode="auto">
          <a:xfrm>
            <a:off x="52388" y="2351088"/>
            <a:ext cx="4200525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1" name="Рисунок 22" descr="Sd12hi15c.wmf"/>
          <p:cNvPicPr>
            <a:picLocks noChangeAspect="1" noChangeArrowheads="1"/>
          </p:cNvPicPr>
          <p:nvPr/>
        </p:nvPicPr>
        <p:blipFill>
          <a:blip r:embed="rId9" cstate="print"/>
          <a:srcRect l="7626" t="8395" r="10091" b="9525"/>
          <a:stretch>
            <a:fillRect/>
          </a:stretch>
        </p:blipFill>
        <p:spPr bwMode="auto">
          <a:xfrm>
            <a:off x="4403725" y="985838"/>
            <a:ext cx="4889500" cy="341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2" name="Прямоугольник 1"/>
          <p:cNvSpPr>
            <a:spLocks noChangeArrowheads="1"/>
          </p:cNvSpPr>
          <p:nvPr/>
        </p:nvSpPr>
        <p:spPr bwMode="auto">
          <a:xfrm>
            <a:off x="4725988" y="4373563"/>
            <a:ext cx="4572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cs typeface="Times New Roman" pitchFamily="18" charset="0"/>
              </a:rPr>
              <a:t>На Рис. изображена зависимость критического размера сферической стоячей волны горения</a:t>
            </a:r>
            <a:r>
              <a:rPr lang="en-US" sz="1200" i="1">
                <a:cs typeface="Times New Roman" pitchFamily="18" charset="0"/>
              </a:rPr>
              <a:t>d</a:t>
            </a:r>
            <a:r>
              <a:rPr lang="ru-RU" sz="1200" baseline="-25000">
                <a:cs typeface="Times New Roman" pitchFamily="18" charset="0"/>
              </a:rPr>
              <a:t>1/2</a:t>
            </a:r>
            <a:r>
              <a:rPr lang="ru-RU" sz="1200">
                <a:cs typeface="Times New Roman" pitchFamily="18" charset="0"/>
              </a:rPr>
              <a:t> от величины параметра </a:t>
            </a:r>
            <a:r>
              <a:rPr lang="en-US" sz="1200" i="1">
                <a:cs typeface="Times New Roman" pitchFamily="18" charset="0"/>
              </a:rPr>
              <a:t>c </a:t>
            </a:r>
            <a:r>
              <a:rPr lang="ru-RU" sz="1200">
                <a:cs typeface="Times New Roman" pitchFamily="18" charset="0"/>
              </a:rPr>
              <a:t>при </a:t>
            </a:r>
            <a:r>
              <a:rPr lang="ru-RU" sz="1200" i="1">
                <a:cs typeface="Times New Roman" pitchFamily="18" charset="0"/>
              </a:rPr>
              <a:t>β</a:t>
            </a:r>
            <a:r>
              <a:rPr lang="ru-RU" sz="1200">
                <a:cs typeface="Times New Roman" pitchFamily="18" charset="0"/>
              </a:rPr>
              <a:t>=2</a:t>
            </a:r>
            <a:r>
              <a:rPr lang="ru-RU" sz="1200" i="1">
                <a:cs typeface="Times New Roman" pitchFamily="18" charset="0"/>
              </a:rPr>
              <a:t>. </a:t>
            </a:r>
            <a:r>
              <a:rPr lang="ru-RU" sz="1200">
                <a:cs typeface="Times New Roman" pitchFamily="18" charset="0"/>
              </a:rPr>
              <a:t>Для сферических стоячих волн критический размер волны </a:t>
            </a:r>
            <a:r>
              <a:rPr lang="en-US" sz="1200" i="1">
                <a:cs typeface="Times New Roman" pitchFamily="18" charset="0"/>
              </a:rPr>
              <a:t>d</a:t>
            </a:r>
            <a:r>
              <a:rPr lang="ru-RU" sz="1200" baseline="-25000">
                <a:cs typeface="Times New Roman" pitchFamily="18" charset="0"/>
              </a:rPr>
              <a:t>1/2</a:t>
            </a:r>
            <a:r>
              <a:rPr lang="ru-RU" sz="1200">
                <a:cs typeface="Times New Roman" pitchFamily="18" charset="0"/>
              </a:rPr>
              <a:t> является более существенным ограничением, чем для стоячих цилиндрических и плоских волн.</a:t>
            </a:r>
            <a:endParaRPr lang="ru-RU" sz="1200"/>
          </a:p>
        </p:txBody>
      </p:sp>
      <p:sp>
        <p:nvSpPr>
          <p:cNvPr id="12313" name="Прямоугольник 2"/>
          <p:cNvSpPr>
            <a:spLocks noChangeArrowheads="1"/>
          </p:cNvSpPr>
          <p:nvPr/>
        </p:nvSpPr>
        <p:spPr bwMode="auto">
          <a:xfrm>
            <a:off x="74613" y="5537200"/>
            <a:ext cx="43148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dirty="0">
                <a:cs typeface="Times New Roman" pitchFamily="18" charset="0"/>
              </a:rPr>
              <a:t>На Рис. изображена зависимость размеров сферической стоячей волны </a:t>
            </a:r>
            <a:r>
              <a:rPr lang="en-US" sz="1200" i="1" dirty="0">
                <a:cs typeface="Times New Roman" pitchFamily="18" charset="0"/>
              </a:rPr>
              <a:t>d</a:t>
            </a:r>
            <a:r>
              <a:rPr lang="ru-RU" sz="1200" baseline="-25000" dirty="0">
                <a:cs typeface="Times New Roman" pitchFamily="18" charset="0"/>
              </a:rPr>
              <a:t>1/2</a:t>
            </a:r>
            <a:r>
              <a:rPr lang="ru-RU" sz="1200" dirty="0">
                <a:cs typeface="Times New Roman" pitchFamily="18" charset="0"/>
              </a:rPr>
              <a:t> от флюенса </a:t>
            </a:r>
            <a:r>
              <a:rPr lang="ru-RU" sz="1200" i="1" dirty="0">
                <a:cs typeface="Times New Roman" pitchFamily="18" charset="0"/>
              </a:rPr>
              <a:t>φ</a:t>
            </a:r>
            <a:r>
              <a:rPr lang="ru-RU" sz="1200" baseline="-25000" dirty="0">
                <a:cs typeface="Times New Roman" pitchFamily="18" charset="0"/>
              </a:rPr>
              <a:t>0</a:t>
            </a:r>
            <a:r>
              <a:rPr lang="ru-RU" sz="1200" dirty="0">
                <a:cs typeface="Times New Roman" pitchFamily="18" charset="0"/>
              </a:rPr>
              <a:t>. Как видно из этой зависимости, существует критический флюенс, ниже которого стоячей волны горения в данном материале не существует.</a:t>
            </a:r>
            <a:endParaRPr lang="ru-RU" sz="1200" dirty="0"/>
          </a:p>
        </p:txBody>
      </p:sp>
      <p:sp>
        <p:nvSpPr>
          <p:cNvPr id="12314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12315" name="Объект 4"/>
          <p:cNvGraphicFramePr>
            <a:graphicFrameLocks noChangeAspect="1"/>
          </p:cNvGraphicFramePr>
          <p:nvPr/>
        </p:nvGraphicFramePr>
        <p:xfrm>
          <a:off x="4770438" y="5391150"/>
          <a:ext cx="1725612" cy="427038"/>
        </p:xfrm>
        <a:graphic>
          <a:graphicData uri="http://schemas.openxmlformats.org/presentationml/2006/ole">
            <p:oleObj spid="_x0000_s12315" name="Equation" r:id="rId10" imgW="1841500" imgH="457200" progId="Equation.DSMT4">
              <p:embed/>
            </p:oleObj>
          </a:graphicData>
        </a:graphic>
      </p:graphicFrame>
      <p:pic>
        <p:nvPicPr>
          <p:cNvPr id="12316" name="Рисунок 27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54800" y="5497513"/>
            <a:ext cx="2484438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31800" y="652463"/>
            <a:ext cx="8407400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ru-RU" altLang="ru-RU" sz="2200" b="1">
                <a:solidFill>
                  <a:schemeClr val="tx2"/>
                </a:solidFill>
              </a:rPr>
              <a:t>7</a:t>
            </a:r>
            <a:r>
              <a:rPr lang="en-US" altLang="ru-RU" sz="2200" b="1">
                <a:solidFill>
                  <a:schemeClr val="tx2"/>
                </a:solidFill>
              </a:rPr>
              <a:t>. </a:t>
            </a:r>
            <a:r>
              <a:rPr lang="ru-RU" altLang="ru-RU" sz="2200" b="1">
                <a:solidFill>
                  <a:schemeClr val="tx2"/>
                </a:solidFill>
              </a:rPr>
              <a:t>Компьютерное моделирование цилиндрического реактора на стоячей</a:t>
            </a:r>
            <a:r>
              <a:rPr lang="en-US" altLang="ru-RU" sz="2200" b="1">
                <a:solidFill>
                  <a:schemeClr val="tx2"/>
                </a:solidFill>
              </a:rPr>
              <a:t> </a:t>
            </a:r>
            <a:r>
              <a:rPr lang="ru-RU" altLang="ru-RU" sz="2200" b="1">
                <a:solidFill>
                  <a:schemeClr val="tx2"/>
                </a:solidFill>
              </a:rPr>
              <a:t>волне горения</a:t>
            </a:r>
            <a:endParaRPr lang="ru-RU" altLang="ru-RU" sz="2200" b="1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3318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3319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3320" name="Rectangle 9"/>
          <p:cNvSpPr>
            <a:spLocks noChangeArrowheads="1"/>
          </p:cNvSpPr>
          <p:nvPr/>
        </p:nvSpPr>
        <p:spPr bwMode="auto">
          <a:xfrm>
            <a:off x="3624263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407670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3322" name="Rectangle 11"/>
          <p:cNvSpPr>
            <a:spLocks noChangeArrowheads="1"/>
          </p:cNvSpPr>
          <p:nvPr/>
        </p:nvSpPr>
        <p:spPr bwMode="auto">
          <a:xfrm>
            <a:off x="3776663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3323" name="Rectangle 12"/>
          <p:cNvSpPr>
            <a:spLocks noChangeArrowheads="1"/>
          </p:cNvSpPr>
          <p:nvPr/>
        </p:nvSpPr>
        <p:spPr bwMode="auto">
          <a:xfrm>
            <a:off x="405765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3324" name="Rectangle 13"/>
          <p:cNvSpPr>
            <a:spLocks noChangeArrowheads="1"/>
          </p:cNvSpPr>
          <p:nvPr/>
        </p:nvSpPr>
        <p:spPr bwMode="auto">
          <a:xfrm>
            <a:off x="4186238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3325" name="Rectangle 14"/>
          <p:cNvSpPr>
            <a:spLocks noChangeArrowheads="1"/>
          </p:cNvSpPr>
          <p:nvPr/>
        </p:nvSpPr>
        <p:spPr bwMode="auto">
          <a:xfrm>
            <a:off x="374808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3326" name="Rectangle 15"/>
          <p:cNvSpPr>
            <a:spLocks noChangeArrowheads="1"/>
          </p:cNvSpPr>
          <p:nvPr/>
        </p:nvSpPr>
        <p:spPr bwMode="auto">
          <a:xfrm>
            <a:off x="407670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3327" name="Rectangle 16"/>
          <p:cNvSpPr>
            <a:spLocks noChangeArrowheads="1"/>
          </p:cNvSpPr>
          <p:nvPr/>
        </p:nvSpPr>
        <p:spPr bwMode="auto">
          <a:xfrm>
            <a:off x="445293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3328" name="Rectangle 17"/>
          <p:cNvSpPr>
            <a:spLocks noChangeArrowheads="1"/>
          </p:cNvSpPr>
          <p:nvPr/>
        </p:nvSpPr>
        <p:spPr bwMode="auto">
          <a:xfrm>
            <a:off x="4443413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3329" name="Rectangle 18"/>
          <p:cNvSpPr>
            <a:spLocks noChangeArrowheads="1"/>
          </p:cNvSpPr>
          <p:nvPr/>
        </p:nvSpPr>
        <p:spPr bwMode="auto">
          <a:xfrm>
            <a:off x="447675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3330" name="Rectangle 19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3331" name="Rectangle 20"/>
          <p:cNvSpPr>
            <a:spLocks noChangeArrowheads="1"/>
          </p:cNvSpPr>
          <p:nvPr/>
        </p:nvSpPr>
        <p:spPr bwMode="auto">
          <a:xfrm>
            <a:off x="-361950" y="2147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3332" name="Rectangle 21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3333" name="Rectangle 23"/>
          <p:cNvSpPr>
            <a:spLocks noChangeArrowheads="1"/>
          </p:cNvSpPr>
          <p:nvPr/>
        </p:nvSpPr>
        <p:spPr bwMode="auto">
          <a:xfrm>
            <a:off x="3871913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3334" name="Rectangle 2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3335" name="Rectangle 2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ru-RU" altLang="ru-RU"/>
          </a:p>
        </p:txBody>
      </p:sp>
      <p:sp>
        <p:nvSpPr>
          <p:cNvPr id="13336" name="Rectangle 37"/>
          <p:cNvSpPr>
            <a:spLocks noChangeArrowheads="1"/>
          </p:cNvSpPr>
          <p:nvPr/>
        </p:nvSpPr>
        <p:spPr bwMode="auto">
          <a:xfrm>
            <a:off x="5843588" y="257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3337" name="Прямоугольник 1"/>
          <p:cNvSpPr>
            <a:spLocks noChangeArrowheads="1"/>
          </p:cNvSpPr>
          <p:nvPr/>
        </p:nvSpPr>
        <p:spPr bwMode="auto">
          <a:xfrm>
            <a:off x="23813" y="1420813"/>
            <a:ext cx="9174162" cy="246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altLang="ru-RU">
                <a:cs typeface="Times New Roman" pitchFamily="18" charset="0"/>
              </a:rPr>
              <a:t>Компьютерная модель </a:t>
            </a:r>
            <a:r>
              <a:rPr lang="en-US" altLang="ru-RU">
                <a:cs typeface="Times New Roman" pitchFamily="18" charset="0"/>
              </a:rPr>
              <a:t>TWR/S</a:t>
            </a:r>
            <a:r>
              <a:rPr lang="ru-RU" altLang="ru-RU">
                <a:cs typeface="Times New Roman" pitchFamily="18" charset="0"/>
              </a:rPr>
              <a:t>WR представляет собой цилиндр, высотой – 20 см и радиусом – 2 м, заполненный топливом на основе двуокиси урана </a:t>
            </a:r>
            <a:r>
              <a:rPr lang="en-US" altLang="ru-RU">
                <a:cs typeface="Times New Roman" pitchFamily="18" charset="0"/>
              </a:rPr>
              <a:t>(</a:t>
            </a:r>
            <a:r>
              <a:rPr lang="ru-RU" altLang="ru-RU">
                <a:cs typeface="Times New Roman" pitchFamily="18" charset="0"/>
              </a:rPr>
              <a:t>зеркальные граничные условия на основаниях и свободная боковая поверхность).</a:t>
            </a:r>
          </a:p>
          <a:p>
            <a:pPr marL="285750" indent="-285750">
              <a:buFont typeface="Arial" charset="0"/>
              <a:buChar char="•"/>
            </a:pPr>
            <a:r>
              <a:rPr lang="ru-RU" altLang="ru-RU"/>
              <a:t>В режиме бегущей волны </a:t>
            </a:r>
            <a:r>
              <a:rPr lang="en-US" altLang="ru-RU"/>
              <a:t>(TWR) </a:t>
            </a:r>
            <a:r>
              <a:rPr lang="ru-RU" altLang="ru-RU"/>
              <a:t>ядерное горение начинается в центральной области активной зоны, содержащей обогащенный уран. Когда концентрация  </a:t>
            </a:r>
            <a:r>
              <a:rPr lang="ru-RU" altLang="ru-RU" baseline="30000"/>
              <a:t>239</a:t>
            </a:r>
            <a:r>
              <a:rPr lang="ru-RU" altLang="ru-RU"/>
              <a:t>Pu  в  </a:t>
            </a:r>
            <a:r>
              <a:rPr lang="ru-RU" altLang="ru-RU" baseline="30000"/>
              <a:t>238</a:t>
            </a:r>
            <a:r>
              <a:rPr lang="ru-RU" altLang="ru-RU"/>
              <a:t>U становится достаточно высокой благодаря его наработке по схеме </a:t>
            </a:r>
            <a:r>
              <a:rPr lang="ru-RU" altLang="ru-RU" baseline="30000"/>
              <a:t>239</a:t>
            </a:r>
            <a:r>
              <a:rPr lang="ru-RU" altLang="ru-RU"/>
              <a:t>U + n = </a:t>
            </a:r>
            <a:r>
              <a:rPr lang="ru-RU" altLang="ru-RU" baseline="30000"/>
              <a:t>239</a:t>
            </a:r>
            <a:r>
              <a:rPr lang="ru-RU" altLang="ru-RU"/>
              <a:t>U</a:t>
            </a:r>
            <a:r>
              <a:rPr lang="ru-RU" altLang="ru-RU" i="1"/>
              <a:t> </a:t>
            </a:r>
            <a:r>
              <a:rPr lang="ru-RU" altLang="ru-RU">
                <a:sym typeface="Wingdings" pitchFamily="2" charset="2"/>
              </a:rPr>
              <a:t></a:t>
            </a:r>
            <a:r>
              <a:rPr lang="ru-RU" altLang="ru-RU"/>
              <a:t> </a:t>
            </a:r>
            <a:r>
              <a:rPr lang="ru-RU" altLang="ru-RU" baseline="30000"/>
              <a:t>239</a:t>
            </a:r>
            <a:r>
              <a:rPr lang="ru-RU" altLang="ru-RU"/>
              <a:t>Np</a:t>
            </a:r>
            <a:r>
              <a:rPr lang="ru-RU" altLang="ru-RU" i="1"/>
              <a:t> </a:t>
            </a:r>
            <a:r>
              <a:rPr lang="ru-RU" altLang="ru-RU">
                <a:sym typeface="Wingdings" pitchFamily="2" charset="2"/>
              </a:rPr>
              <a:t></a:t>
            </a:r>
            <a:r>
              <a:rPr lang="ru-RU" altLang="ru-RU"/>
              <a:t> </a:t>
            </a:r>
            <a:r>
              <a:rPr lang="ru-RU" altLang="ru-RU" baseline="30000"/>
              <a:t>239</a:t>
            </a:r>
            <a:r>
              <a:rPr lang="ru-RU" altLang="ru-RU"/>
              <a:t>Pu, тогда появляется цилиндрическая волна горения, она отрывается от запальной области и продолжает движение к краям активной зоны в течение 60 лет.</a:t>
            </a:r>
          </a:p>
          <a:p>
            <a:pPr marL="285750" indent="-285750">
              <a:buFont typeface="Arial" charset="0"/>
              <a:buChar char="•"/>
            </a:pPr>
            <a:r>
              <a:rPr lang="ru-RU" altLang="ru-RU"/>
              <a:t>В наших модельных расчётах скорость волны горения составляла </a:t>
            </a:r>
            <a:r>
              <a:rPr lang="en-US" altLang="ru-RU"/>
              <a:t>~</a:t>
            </a:r>
            <a:r>
              <a:rPr lang="ru-RU" altLang="ru-RU"/>
              <a:t>1 см/год при мощности 250 МВт.</a:t>
            </a:r>
          </a:p>
          <a:p>
            <a:pPr marL="285750" indent="-285750">
              <a:buFont typeface="Arial" charset="0"/>
              <a:buChar char="•"/>
            </a:pPr>
            <a:r>
              <a:rPr lang="ru-RU" altLang="ru-RU"/>
              <a:t>В режиме стоячей волны </a:t>
            </a:r>
            <a:r>
              <a:rPr lang="en-US" altLang="ru-RU"/>
              <a:t>(SWR)</a:t>
            </a:r>
            <a:r>
              <a:rPr lang="ru-RU" altLang="ru-RU"/>
              <a:t> форма волны определяется значением непрерывного параметра </a:t>
            </a:r>
            <a:r>
              <a:rPr lang="el-GR" altLang="ru-RU">
                <a:cs typeface="Times New Roman" pitchFamily="18" charset="0"/>
              </a:rPr>
              <a:t>φ</a:t>
            </a:r>
            <a:r>
              <a:rPr lang="en-US" altLang="ru-RU" baseline="-25000">
                <a:cs typeface="Times New Roman" pitchFamily="18" charset="0"/>
              </a:rPr>
              <a:t>max</a:t>
            </a:r>
            <a:r>
              <a:rPr lang="ru-RU" altLang="ru-RU">
                <a:cs typeface="Times New Roman" pitchFamily="18" charset="0"/>
              </a:rPr>
              <a:t>.</a:t>
            </a:r>
          </a:p>
          <a:p>
            <a:pPr marL="285750" indent="-285750">
              <a:buFont typeface="Arial" charset="0"/>
              <a:buChar char="•"/>
            </a:pPr>
            <a:r>
              <a:rPr lang="ru-RU" altLang="ru-RU">
                <a:cs typeface="Times New Roman" pitchFamily="18" charset="0"/>
              </a:rPr>
              <a:t>В процессе горения</a:t>
            </a:r>
            <a:r>
              <a:rPr lang="ru-RU" altLang="ru-RU"/>
              <a:t> этот профиль остается неизменным. Реактор состоял из 24 слоёв в каждом из которых моделировались ядерные реакции на </a:t>
            </a:r>
            <a:r>
              <a:rPr lang="en-US" altLang="ru-RU"/>
              <a:t>~</a:t>
            </a:r>
            <a:r>
              <a:rPr lang="ru-RU" altLang="ru-RU"/>
              <a:t> 200-ах изотопах.</a:t>
            </a:r>
          </a:p>
        </p:txBody>
      </p:sp>
      <p:pic>
        <p:nvPicPr>
          <p:cNvPr id="13338" name="Picture 7" descr="Power"/>
          <p:cNvPicPr>
            <a:picLocks noChangeAspect="1" noChangeArrowheads="1"/>
          </p:cNvPicPr>
          <p:nvPr/>
        </p:nvPicPr>
        <p:blipFill>
          <a:blip r:embed="rId2" cstate="print"/>
          <a:srcRect t="2483" b="6082"/>
          <a:stretch>
            <a:fillRect/>
          </a:stretch>
        </p:blipFill>
        <p:spPr bwMode="auto">
          <a:xfrm>
            <a:off x="-134938" y="3808413"/>
            <a:ext cx="3584576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9" name="Picture 8" descr="SpecificPower"/>
          <p:cNvPicPr>
            <a:picLocks noChangeAspect="1" noChangeArrowheads="1"/>
          </p:cNvPicPr>
          <p:nvPr/>
        </p:nvPicPr>
        <p:blipFill>
          <a:blip r:embed="rId3" cstate="print"/>
          <a:srcRect l="3833" t="2463" r="3833" b="2463"/>
          <a:stretch>
            <a:fillRect/>
          </a:stretch>
        </p:blipFill>
        <p:spPr bwMode="auto">
          <a:xfrm>
            <a:off x="3097213" y="3876675"/>
            <a:ext cx="314325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0" name="Picture 9" descr="PowerFraction"/>
          <p:cNvPicPr>
            <a:picLocks noChangeAspect="1" noChangeArrowheads="1"/>
          </p:cNvPicPr>
          <p:nvPr/>
        </p:nvPicPr>
        <p:blipFill>
          <a:blip r:embed="rId4" cstate="print"/>
          <a:srcRect l="3804" t="2602" r="3804" b="2602"/>
          <a:stretch>
            <a:fillRect/>
          </a:stretch>
        </p:blipFill>
        <p:spPr bwMode="auto">
          <a:xfrm>
            <a:off x="5942013" y="3884613"/>
            <a:ext cx="3211512" cy="241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41" name="Прямоугольник 2"/>
          <p:cNvSpPr>
            <a:spLocks noChangeArrowheads="1"/>
          </p:cNvSpPr>
          <p:nvPr/>
        </p:nvSpPr>
        <p:spPr bwMode="auto">
          <a:xfrm>
            <a:off x="431800" y="6351588"/>
            <a:ext cx="28495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altLang="ru-RU" sz="1000" i="1">
                <a:cs typeface="Times New Roman" pitchFamily="18" charset="0"/>
              </a:rPr>
              <a:t>Профиль волн</a:t>
            </a:r>
            <a:r>
              <a:rPr lang="ru-RU" altLang="ru-RU" sz="1000" i="1">
                <a:cs typeface="Times New Roman" pitchFamily="18" charset="0"/>
              </a:rPr>
              <a:t>ы </a:t>
            </a:r>
            <a:r>
              <a:rPr lang="en-US" altLang="ru-RU" sz="1000" i="1">
                <a:cs typeface="Times New Roman" pitchFamily="18" charset="0"/>
              </a:rPr>
              <a:t>TWR </a:t>
            </a:r>
            <a:r>
              <a:rPr lang="ru-RU" altLang="ru-RU" sz="1000" i="1">
                <a:cs typeface="Times New Roman" pitchFamily="18" charset="0"/>
              </a:rPr>
              <a:t>в установившемся режиме</a:t>
            </a:r>
            <a:endParaRPr lang="ru-RU" altLang="ru-RU" sz="1000"/>
          </a:p>
        </p:txBody>
      </p:sp>
      <p:sp>
        <p:nvSpPr>
          <p:cNvPr id="13342" name="Прямоугольник 5"/>
          <p:cNvSpPr>
            <a:spLocks noChangeArrowheads="1"/>
          </p:cNvSpPr>
          <p:nvPr/>
        </p:nvSpPr>
        <p:spPr bwMode="auto">
          <a:xfrm>
            <a:off x="3259138" y="6307138"/>
            <a:ext cx="3173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altLang="ru-RU" sz="1000" i="1">
                <a:cs typeface="Times New Roman" pitchFamily="18" charset="0"/>
              </a:rPr>
              <a:t>Профили стоячих</a:t>
            </a:r>
            <a:r>
              <a:rPr lang="ru-RU" altLang="ru-RU" sz="1000" i="1">
                <a:cs typeface="Times New Roman" pitchFamily="18" charset="0"/>
              </a:rPr>
              <a:t> волн при различных начальных условиях</a:t>
            </a:r>
            <a:endParaRPr lang="ru-RU" altLang="ru-RU" sz="1000"/>
          </a:p>
        </p:txBody>
      </p:sp>
      <p:sp>
        <p:nvSpPr>
          <p:cNvPr id="13343" name="Прямоугольник 6"/>
          <p:cNvSpPr>
            <a:spLocks noChangeArrowheads="1"/>
          </p:cNvSpPr>
          <p:nvPr/>
        </p:nvSpPr>
        <p:spPr bwMode="auto">
          <a:xfrm>
            <a:off x="6797675" y="6307138"/>
            <a:ext cx="1957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000" i="1">
                <a:cs typeface="Times New Roman" pitchFamily="18" charset="0"/>
              </a:rPr>
              <a:t>Профили стоячей волны для различных моментов времени</a:t>
            </a:r>
            <a:endParaRPr lang="ru-RU" altLang="ru-RU" sz="1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28364</TotalTime>
  <Words>1233</Words>
  <Application>Microsoft Office PowerPoint</Application>
  <PresentationFormat>Экран (4:3)</PresentationFormat>
  <Paragraphs>100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Times New Roman</vt:lpstr>
      <vt:lpstr>Arial</vt:lpstr>
      <vt:lpstr>Wingdings</vt:lpstr>
      <vt:lpstr>Arial Black</vt:lpstr>
      <vt:lpstr>Пиксел</vt:lpstr>
      <vt:lpstr>Microsoft Equation 3.0</vt:lpstr>
      <vt:lpstr>MathType 6.0 Equation</vt:lpstr>
      <vt:lpstr>Equation.DSMT4</vt:lpstr>
      <vt:lpstr>КРИТИЧЕСКИЕ РАЗМЕРЫ СТОЯЧИХ ВОЛН ЯДЕРНОГО ГОРЕНИЯ</vt:lpstr>
      <vt:lpstr>Слайд 2</vt:lpstr>
      <vt:lpstr>1. Одномерная бегущая волна горения</vt:lpstr>
      <vt:lpstr>Слайд 4</vt:lpstr>
      <vt:lpstr>3. Критический размер одномерной стоячей волны </vt:lpstr>
      <vt:lpstr>Слайд 6</vt:lpstr>
      <vt:lpstr>5. Критический размер цилиндрической стоячей волны горения</vt:lpstr>
      <vt:lpstr>6. Критический размер сферической стоячей волны горения</vt:lpstr>
      <vt:lpstr>Слайд 9</vt:lpstr>
      <vt:lpstr>8. Компьютерное моделирование цилиндрического реактора на стоячей волне горения</vt:lpstr>
      <vt:lpstr>Слайд 11</vt:lpstr>
      <vt:lpstr>10. Компьютерное моделирование сферического реактора на стоячей волне горения</vt:lpstr>
      <vt:lpstr>Выводы</vt:lpstr>
      <vt:lpstr>ЛИТЕРАТУРА</vt:lpstr>
    </vt:vector>
  </TitlesOfParts>
  <Company>NTK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Victor Grytsyna</dc:creator>
  <cp:lastModifiedBy>Asus</cp:lastModifiedBy>
  <cp:revision>595</cp:revision>
  <cp:lastPrinted>2019-11-12T16:10:07Z</cp:lastPrinted>
  <dcterms:created xsi:type="dcterms:W3CDTF">2004-03-02T06:40:51Z</dcterms:created>
  <dcterms:modified xsi:type="dcterms:W3CDTF">2019-11-12T20:02:52Z</dcterms:modified>
</cp:coreProperties>
</file>